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32397700" cy="43192700"/>
  <p:notesSz cx="6858000" cy="9144000"/>
  <p:embeddedFontLst>
    <p:embeddedFont>
      <p:font typeface="Garet" charset="1" panose="00000000000000000000"/>
      <p:regular r:id="rId10"/>
    </p:embeddedFont>
    <p:embeddedFont>
      <p:font typeface="Garet Bold" charset="1" panose="00000000000000000000"/>
      <p:regular r:id="rId11"/>
    </p:embeddedFont>
    <p:embeddedFont>
      <p:font typeface="Segoe Script Bold" charset="1" panose="020B0804020000000003"/>
      <p:regular r:id="rId12"/>
    </p:embeddedFont>
    <p:embeddedFont>
      <p:font typeface="Arial Bold" charset="1" panose="020B0704020202020204"/>
      <p:regular r:id="rId13"/>
    </p:embeddedFont>
    <p:embeddedFont>
      <p:font typeface="Garet Light" charset="1" panose="00000000000000000000"/>
      <p:regular r:id="rId14"/>
    </p:embeddedFont>
    <p:embeddedFont>
      <p:font typeface="Garet Italics" charset="1" panose="00000000000000000000"/>
      <p:regular r:id="rId15"/>
    </p:embeddedFont>
    <p:embeddedFont>
      <p:font typeface="Garet Bold Italics" charset="1" panose="00000000000000000000"/>
      <p:regular r:id="rId16"/>
    </p:embeddedFont>
    <p:embeddedFont>
      <p:font typeface="Arial" charset="1" panose="020B0604020202020204"/>
      <p:regular r:id="rId17"/>
    </p:embeddedFont>
    <p:embeddedFont>
      <p:font typeface="Arial Italics" charset="1" panose="020B06040202020902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9512" y="0"/>
            <a:ext cx="34466341" cy="43200000"/>
            <a:chOff x="0" y="0"/>
            <a:chExt cx="10943063" cy="13716000"/>
          </a:xfrm>
        </p:grpSpPr>
        <p:sp>
          <p:nvSpPr>
            <p:cNvPr name="Freeform 3" id="3"/>
            <p:cNvSpPr/>
            <p:nvPr/>
          </p:nvSpPr>
          <p:spPr>
            <a:xfrm flipH="false" flipV="false" rot="0">
              <a:off x="0" y="0"/>
              <a:ext cx="10943063" cy="13716000"/>
            </a:xfrm>
            <a:custGeom>
              <a:avLst/>
              <a:gdLst/>
              <a:ahLst/>
              <a:cxnLst/>
              <a:rect r="r" b="b" t="t" l="l"/>
              <a:pathLst>
                <a:path h="13716000" w="10943063">
                  <a:moveTo>
                    <a:pt x="0" y="0"/>
                  </a:moveTo>
                  <a:lnTo>
                    <a:pt x="10943063" y="0"/>
                  </a:lnTo>
                  <a:lnTo>
                    <a:pt x="10943063" y="13716000"/>
                  </a:lnTo>
                  <a:lnTo>
                    <a:pt x="0" y="13716000"/>
                  </a:lnTo>
                  <a:lnTo>
                    <a:pt x="0" y="0"/>
                  </a:lnTo>
                  <a:close/>
                </a:path>
              </a:pathLst>
            </a:custGeom>
            <a:blipFill>
              <a:blip r:embed="rId2"/>
              <a:stretch>
                <a:fillRect l="0" t="-36431" r="0" b="-36431"/>
              </a:stretch>
            </a:blipFill>
          </p:spPr>
        </p:sp>
      </p:grpSp>
      <p:grpSp>
        <p:nvGrpSpPr>
          <p:cNvPr name="Group 4" id="4"/>
          <p:cNvGrpSpPr/>
          <p:nvPr/>
        </p:nvGrpSpPr>
        <p:grpSpPr>
          <a:xfrm rot="0">
            <a:off x="1032227" y="523253"/>
            <a:ext cx="30335547" cy="4866131"/>
            <a:chOff x="0" y="0"/>
            <a:chExt cx="40447396" cy="6488175"/>
          </a:xfrm>
        </p:grpSpPr>
        <p:sp>
          <p:nvSpPr>
            <p:cNvPr name="TextBox 5" id="5"/>
            <p:cNvSpPr txBox="true"/>
            <p:nvPr/>
          </p:nvSpPr>
          <p:spPr>
            <a:xfrm rot="0">
              <a:off x="816103" y="5385465"/>
              <a:ext cx="20916434"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15º Simpósio de Biociências Aplicadas à Farmácia</a:t>
              </a:r>
            </a:p>
          </p:txBody>
        </p:sp>
        <p:sp>
          <p:nvSpPr>
            <p:cNvPr name="TextBox 6" id="6"/>
            <p:cNvSpPr txBox="true"/>
            <p:nvPr/>
          </p:nvSpPr>
          <p:spPr>
            <a:xfrm rot="0">
              <a:off x="22221250" y="5385465"/>
              <a:ext cx="16917405"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11ª Semana Acadêmica de Biomedicina</a:t>
              </a:r>
            </a:p>
          </p:txBody>
        </p:sp>
        <p:sp>
          <p:nvSpPr>
            <p:cNvPr name="TextBox 7" id="7"/>
            <p:cNvSpPr txBox="true"/>
            <p:nvPr/>
          </p:nvSpPr>
          <p:spPr>
            <a:xfrm rot="0">
              <a:off x="4153388" y="1268635"/>
              <a:ext cx="33506637" cy="1745005"/>
            </a:xfrm>
            <a:prstGeom prst="rect">
              <a:avLst/>
            </a:prstGeom>
          </p:spPr>
          <p:txBody>
            <a:bodyPr anchor="t" rtlCol="false" tIns="0" lIns="0" bIns="0" rIns="0">
              <a:spAutoFit/>
            </a:bodyPr>
            <a:lstStyle/>
            <a:p>
              <a:pPr algn="ctr">
                <a:lnSpc>
                  <a:spcPts val="11250"/>
                </a:lnSpc>
              </a:pPr>
              <a:r>
                <a:rPr lang="en-US" b="true" sz="12365" spc="-183">
                  <a:solidFill>
                    <a:srgbClr val="FAFAFA"/>
                  </a:solidFill>
                  <a:latin typeface="Garet Bold"/>
                  <a:ea typeface="Garet Bold"/>
                  <a:cs typeface="Garet Bold"/>
                  <a:sym typeface="Garet Bold"/>
                </a:rPr>
                <a:t>CIÊNCIA EM TRANSFORMAÇÃO</a:t>
              </a:r>
            </a:p>
          </p:txBody>
        </p:sp>
        <p:sp>
          <p:nvSpPr>
            <p:cNvPr name="TextBox 8" id="8"/>
            <p:cNvSpPr txBox="true"/>
            <p:nvPr/>
          </p:nvSpPr>
          <p:spPr>
            <a:xfrm rot="0">
              <a:off x="8574359" y="3056054"/>
              <a:ext cx="24031999" cy="2033757"/>
            </a:xfrm>
            <a:prstGeom prst="rect">
              <a:avLst/>
            </a:prstGeom>
          </p:spPr>
          <p:txBody>
            <a:bodyPr anchor="t" rtlCol="false" tIns="0" lIns="0" bIns="0" rIns="0">
              <a:spAutoFit/>
            </a:bodyPr>
            <a:lstStyle/>
            <a:p>
              <a:pPr algn="ctr">
                <a:lnSpc>
                  <a:spcPts val="11587"/>
                </a:lnSpc>
              </a:pPr>
              <a:r>
                <a:rPr lang="en-US" b="true" sz="8583" spc="-127">
                  <a:solidFill>
                    <a:srgbClr val="F8ECE2"/>
                  </a:solidFill>
                  <a:latin typeface="Segoe Script Bold"/>
                  <a:ea typeface="Segoe Script Bold"/>
                  <a:cs typeface="Segoe Script Bold"/>
                  <a:sym typeface="Segoe Script Bold"/>
                </a:rPr>
                <a:t>Conectando saberes em saúde</a:t>
              </a:r>
            </a:p>
          </p:txBody>
        </p:sp>
        <p:grpSp>
          <p:nvGrpSpPr>
            <p:cNvPr name="Group 9" id="9"/>
            <p:cNvGrpSpPr/>
            <p:nvPr/>
          </p:nvGrpSpPr>
          <p:grpSpPr>
            <a:xfrm rot="0">
              <a:off x="0" y="0"/>
              <a:ext cx="4155416" cy="4571706"/>
              <a:chOff x="0" y="0"/>
              <a:chExt cx="2419566" cy="2661958"/>
            </a:xfrm>
          </p:grpSpPr>
          <p:sp>
            <p:nvSpPr>
              <p:cNvPr name="Freeform 10" id="10"/>
              <p:cNvSpPr/>
              <p:nvPr/>
            </p:nvSpPr>
            <p:spPr>
              <a:xfrm flipH="false" flipV="false" rot="0">
                <a:off x="0" y="0"/>
                <a:ext cx="2419604" cy="2661920"/>
              </a:xfrm>
              <a:custGeom>
                <a:avLst/>
                <a:gdLst/>
                <a:ahLst/>
                <a:cxnLst/>
                <a:rect r="r" b="b" t="t" l="l"/>
                <a:pathLst>
                  <a:path h="2661920" w="2419604">
                    <a:moveTo>
                      <a:pt x="0" y="0"/>
                    </a:moveTo>
                    <a:lnTo>
                      <a:pt x="2419604" y="0"/>
                    </a:lnTo>
                    <a:lnTo>
                      <a:pt x="2419604" y="2661920"/>
                    </a:lnTo>
                    <a:lnTo>
                      <a:pt x="0" y="2661920"/>
                    </a:lnTo>
                    <a:lnTo>
                      <a:pt x="0" y="0"/>
                    </a:lnTo>
                    <a:close/>
                  </a:path>
                </a:pathLst>
              </a:custGeom>
              <a:blipFill>
                <a:blip r:embed="rId3"/>
                <a:stretch>
                  <a:fillRect l="-5008" t="0" r="-5007" b="-1"/>
                </a:stretch>
              </a:blipFill>
            </p:spPr>
          </p:sp>
        </p:grpSp>
        <p:grpSp>
          <p:nvGrpSpPr>
            <p:cNvPr name="Group 11" id="11"/>
            <p:cNvGrpSpPr/>
            <p:nvPr/>
          </p:nvGrpSpPr>
          <p:grpSpPr>
            <a:xfrm rot="0">
              <a:off x="38006911" y="2826325"/>
              <a:ext cx="2263486" cy="2263486"/>
              <a:chOff x="0" y="0"/>
              <a:chExt cx="1317955" cy="1317955"/>
            </a:xfrm>
          </p:grpSpPr>
          <p:sp>
            <p:nvSpPr>
              <p:cNvPr name="Freeform 12" id="12"/>
              <p:cNvSpPr/>
              <p:nvPr/>
            </p:nvSpPr>
            <p:spPr>
              <a:xfrm flipH="false" flipV="false" rot="0">
                <a:off x="0" y="0"/>
                <a:ext cx="1318006" cy="1318006"/>
              </a:xfrm>
              <a:custGeom>
                <a:avLst/>
                <a:gdLst/>
                <a:ahLst/>
                <a:cxnLst/>
                <a:rect r="r" b="b" t="t" l="l"/>
                <a:pathLst>
                  <a:path h="1318006" w="1318006">
                    <a:moveTo>
                      <a:pt x="0" y="0"/>
                    </a:moveTo>
                    <a:lnTo>
                      <a:pt x="1318006" y="0"/>
                    </a:lnTo>
                    <a:lnTo>
                      <a:pt x="1318006" y="1318006"/>
                    </a:lnTo>
                    <a:lnTo>
                      <a:pt x="0" y="1318006"/>
                    </a:lnTo>
                    <a:lnTo>
                      <a:pt x="0" y="0"/>
                    </a:lnTo>
                    <a:close/>
                  </a:path>
                </a:pathLst>
              </a:custGeom>
              <a:blipFill>
                <a:blip r:embed="rId4"/>
                <a:stretch>
                  <a:fillRect l="0" t="0" r="3" b="3"/>
                </a:stretch>
              </a:blipFill>
            </p:spPr>
          </p:sp>
        </p:grpSp>
        <p:grpSp>
          <p:nvGrpSpPr>
            <p:cNvPr name="Group 13" id="13"/>
            <p:cNvGrpSpPr/>
            <p:nvPr/>
          </p:nvGrpSpPr>
          <p:grpSpPr>
            <a:xfrm rot="0">
              <a:off x="37829913" y="0"/>
              <a:ext cx="2617482" cy="2617482"/>
              <a:chOff x="0" y="0"/>
              <a:chExt cx="1524076" cy="1524076"/>
            </a:xfrm>
          </p:grpSpPr>
          <p:sp>
            <p:nvSpPr>
              <p:cNvPr name="Freeform 14" id="14"/>
              <p:cNvSpPr/>
              <p:nvPr/>
            </p:nvSpPr>
            <p:spPr>
              <a:xfrm flipH="false" flipV="false" rot="0">
                <a:off x="0" y="0"/>
                <a:ext cx="1524127" cy="1524127"/>
              </a:xfrm>
              <a:custGeom>
                <a:avLst/>
                <a:gdLst/>
                <a:ahLst/>
                <a:cxnLst/>
                <a:rect r="r" b="b" t="t" l="l"/>
                <a:pathLst>
                  <a:path h="1524127" w="1524127">
                    <a:moveTo>
                      <a:pt x="0" y="0"/>
                    </a:moveTo>
                    <a:lnTo>
                      <a:pt x="1524127" y="0"/>
                    </a:lnTo>
                    <a:lnTo>
                      <a:pt x="1524127" y="1524127"/>
                    </a:lnTo>
                    <a:lnTo>
                      <a:pt x="0" y="1524127"/>
                    </a:lnTo>
                    <a:lnTo>
                      <a:pt x="0" y="0"/>
                    </a:lnTo>
                    <a:close/>
                  </a:path>
                </a:pathLst>
              </a:custGeom>
              <a:blipFill>
                <a:blip r:embed="rId5"/>
                <a:stretch>
                  <a:fillRect l="0" t="0" r="3" b="3"/>
                </a:stretch>
              </a:blipFill>
            </p:spPr>
          </p:sp>
        </p:grpSp>
      </p:grpSp>
      <p:grpSp>
        <p:nvGrpSpPr>
          <p:cNvPr name="Group 15" id="15"/>
          <p:cNvGrpSpPr/>
          <p:nvPr/>
        </p:nvGrpSpPr>
        <p:grpSpPr>
          <a:xfrm rot="0">
            <a:off x="716596" y="6052291"/>
            <a:ext cx="30965502" cy="36407358"/>
            <a:chOff x="0" y="0"/>
            <a:chExt cx="2589379" cy="3044434"/>
          </a:xfrm>
        </p:grpSpPr>
        <p:sp>
          <p:nvSpPr>
            <p:cNvPr name="Freeform 16" id="16"/>
            <p:cNvSpPr/>
            <p:nvPr/>
          </p:nvSpPr>
          <p:spPr>
            <a:xfrm flipH="false" flipV="false" rot="0">
              <a:off x="0" y="0"/>
              <a:ext cx="2589379" cy="3044434"/>
            </a:xfrm>
            <a:custGeom>
              <a:avLst/>
              <a:gdLst/>
              <a:ahLst/>
              <a:cxnLst/>
              <a:rect r="r" b="b" t="t" l="l"/>
              <a:pathLst>
                <a:path h="3044434" w="2589379">
                  <a:moveTo>
                    <a:pt x="0" y="0"/>
                  </a:moveTo>
                  <a:lnTo>
                    <a:pt x="2589379" y="0"/>
                  </a:lnTo>
                  <a:lnTo>
                    <a:pt x="2589379" y="3044434"/>
                  </a:lnTo>
                  <a:lnTo>
                    <a:pt x="0" y="3044434"/>
                  </a:lnTo>
                  <a:close/>
                </a:path>
              </a:pathLst>
            </a:custGeom>
            <a:solidFill>
              <a:srgbClr val="BEC1BF"/>
            </a:solidFill>
          </p:spPr>
        </p:sp>
        <p:sp>
          <p:nvSpPr>
            <p:cNvPr name="TextBox 17" id="17"/>
            <p:cNvSpPr txBox="true"/>
            <p:nvPr/>
          </p:nvSpPr>
          <p:spPr>
            <a:xfrm>
              <a:off x="0" y="-19050"/>
              <a:ext cx="2589379" cy="3063484"/>
            </a:xfrm>
            <a:prstGeom prst="rect">
              <a:avLst/>
            </a:prstGeom>
          </p:spPr>
          <p:txBody>
            <a:bodyPr anchor="ctr" rtlCol="false" tIns="50800" lIns="50800" bIns="50800" rIns="50800"/>
            <a:lstStyle/>
            <a:p>
              <a:pPr algn="ctr">
                <a:lnSpc>
                  <a:spcPts val="5399"/>
                </a:lnSpc>
              </a:pPr>
            </a:p>
          </p:txBody>
        </p:sp>
      </p:grpSp>
      <p:sp>
        <p:nvSpPr>
          <p:cNvPr name="AutoShape 18" id="18"/>
          <p:cNvSpPr/>
          <p:nvPr/>
        </p:nvSpPr>
        <p:spPr>
          <a:xfrm rot="0">
            <a:off x="3644950" y="19238429"/>
            <a:ext cx="2793554" cy="2793554"/>
          </a:xfrm>
          <a:prstGeom prst="rect">
            <a:avLst/>
          </a:prstGeom>
          <a:solidFill>
            <a:srgbClr val="6A8042"/>
          </a:solidFill>
        </p:spPr>
      </p:sp>
      <p:sp>
        <p:nvSpPr>
          <p:cNvPr name="AutoShape 19" id="19"/>
          <p:cNvSpPr/>
          <p:nvPr/>
        </p:nvSpPr>
        <p:spPr>
          <a:xfrm rot="0">
            <a:off x="11278183" y="23150913"/>
            <a:ext cx="2793554" cy="2793554"/>
          </a:xfrm>
          <a:prstGeom prst="rect">
            <a:avLst/>
          </a:prstGeom>
          <a:solidFill>
            <a:srgbClr val="FFFADD"/>
          </a:solidFill>
        </p:spPr>
      </p:sp>
      <p:sp>
        <p:nvSpPr>
          <p:cNvPr name="AutoShape 20" id="20"/>
          <p:cNvSpPr/>
          <p:nvPr/>
        </p:nvSpPr>
        <p:spPr>
          <a:xfrm rot="0">
            <a:off x="7461713" y="19141155"/>
            <a:ext cx="2793554" cy="2793554"/>
          </a:xfrm>
          <a:prstGeom prst="rect">
            <a:avLst/>
          </a:prstGeom>
          <a:solidFill>
            <a:srgbClr val="EE7A13"/>
          </a:solidFill>
        </p:spPr>
      </p:sp>
      <p:sp>
        <p:nvSpPr>
          <p:cNvPr name="AutoShape 21" id="21"/>
          <p:cNvSpPr/>
          <p:nvPr/>
        </p:nvSpPr>
        <p:spPr>
          <a:xfrm rot="0">
            <a:off x="11278183" y="19238429"/>
            <a:ext cx="2793554" cy="2793554"/>
          </a:xfrm>
          <a:prstGeom prst="rect">
            <a:avLst/>
          </a:prstGeom>
          <a:solidFill>
            <a:srgbClr val="FFE787"/>
          </a:solidFill>
        </p:spPr>
      </p:sp>
      <p:sp>
        <p:nvSpPr>
          <p:cNvPr name="AutoShape 22" id="22"/>
          <p:cNvSpPr/>
          <p:nvPr/>
        </p:nvSpPr>
        <p:spPr>
          <a:xfrm rot="0">
            <a:off x="3644950" y="23150913"/>
            <a:ext cx="2793554" cy="2793554"/>
          </a:xfrm>
          <a:prstGeom prst="rect">
            <a:avLst/>
          </a:prstGeom>
          <a:solidFill>
            <a:srgbClr val="305303"/>
          </a:solidFill>
        </p:spPr>
      </p:sp>
      <p:sp>
        <p:nvSpPr>
          <p:cNvPr name="AutoShape 23" id="23"/>
          <p:cNvSpPr/>
          <p:nvPr/>
        </p:nvSpPr>
        <p:spPr>
          <a:xfrm rot="0">
            <a:off x="7461713" y="23143843"/>
            <a:ext cx="2793554" cy="2793554"/>
          </a:xfrm>
          <a:prstGeom prst="rect">
            <a:avLst/>
          </a:prstGeom>
          <a:solidFill>
            <a:srgbClr val="FFBD65"/>
          </a:solidFill>
        </p:spPr>
      </p:sp>
      <p:sp>
        <p:nvSpPr>
          <p:cNvPr name="AutoShape 24" id="24"/>
          <p:cNvSpPr/>
          <p:nvPr/>
        </p:nvSpPr>
        <p:spPr>
          <a:xfrm rot="0">
            <a:off x="7461713" y="27089397"/>
            <a:ext cx="2793554" cy="2793554"/>
          </a:xfrm>
          <a:prstGeom prst="rect">
            <a:avLst/>
          </a:prstGeom>
          <a:solidFill>
            <a:srgbClr val="FFFFFF"/>
          </a:solidFill>
        </p:spPr>
      </p:sp>
      <p:sp>
        <p:nvSpPr>
          <p:cNvPr name="AutoShape 25" id="25"/>
          <p:cNvSpPr/>
          <p:nvPr/>
        </p:nvSpPr>
        <p:spPr>
          <a:xfrm rot="0">
            <a:off x="3644950" y="27089397"/>
            <a:ext cx="2793554" cy="2793554"/>
          </a:xfrm>
          <a:prstGeom prst="rect">
            <a:avLst/>
          </a:prstGeom>
          <a:solidFill>
            <a:srgbClr val="565050"/>
          </a:solidFill>
        </p:spPr>
      </p:sp>
      <p:sp>
        <p:nvSpPr>
          <p:cNvPr name="AutoShape 26" id="26"/>
          <p:cNvSpPr/>
          <p:nvPr/>
        </p:nvSpPr>
        <p:spPr>
          <a:xfrm rot="0">
            <a:off x="11278183" y="27089397"/>
            <a:ext cx="2793554" cy="2793554"/>
          </a:xfrm>
          <a:prstGeom prst="rect">
            <a:avLst/>
          </a:prstGeom>
          <a:solidFill>
            <a:srgbClr val="C9501B"/>
          </a:solidFill>
        </p:spPr>
      </p:sp>
      <p:grpSp>
        <p:nvGrpSpPr>
          <p:cNvPr name="Group 27" id="27"/>
          <p:cNvGrpSpPr/>
          <p:nvPr/>
        </p:nvGrpSpPr>
        <p:grpSpPr>
          <a:xfrm rot="0">
            <a:off x="22506438" y="34961511"/>
            <a:ext cx="5159928" cy="5159928"/>
            <a:chOff x="0" y="0"/>
            <a:chExt cx="1524076" cy="1524076"/>
          </a:xfrm>
        </p:grpSpPr>
        <p:sp>
          <p:nvSpPr>
            <p:cNvPr name="Freeform 28" id="28"/>
            <p:cNvSpPr/>
            <p:nvPr/>
          </p:nvSpPr>
          <p:spPr>
            <a:xfrm flipH="false" flipV="false" rot="0">
              <a:off x="0" y="0"/>
              <a:ext cx="1524127" cy="1524127"/>
            </a:xfrm>
            <a:custGeom>
              <a:avLst/>
              <a:gdLst/>
              <a:ahLst/>
              <a:cxnLst/>
              <a:rect r="r" b="b" t="t" l="l"/>
              <a:pathLst>
                <a:path h="1524127" w="1524127">
                  <a:moveTo>
                    <a:pt x="0" y="0"/>
                  </a:moveTo>
                  <a:lnTo>
                    <a:pt x="1524127" y="0"/>
                  </a:lnTo>
                  <a:lnTo>
                    <a:pt x="1524127" y="1524127"/>
                  </a:lnTo>
                  <a:lnTo>
                    <a:pt x="0" y="1524127"/>
                  </a:lnTo>
                  <a:lnTo>
                    <a:pt x="0" y="0"/>
                  </a:lnTo>
                  <a:close/>
                </a:path>
              </a:pathLst>
            </a:custGeom>
            <a:blipFill>
              <a:blip r:embed="rId5"/>
              <a:stretch>
                <a:fillRect l="0" t="0" r="3" b="3"/>
              </a:stretch>
            </a:blipFill>
          </p:spPr>
        </p:sp>
      </p:grpSp>
      <p:grpSp>
        <p:nvGrpSpPr>
          <p:cNvPr name="Group 29" id="29"/>
          <p:cNvGrpSpPr/>
          <p:nvPr/>
        </p:nvGrpSpPr>
        <p:grpSpPr>
          <a:xfrm rot="0">
            <a:off x="15704755" y="34961511"/>
            <a:ext cx="5159928" cy="5159928"/>
            <a:chOff x="0" y="0"/>
            <a:chExt cx="1317955" cy="1317955"/>
          </a:xfrm>
        </p:grpSpPr>
        <p:sp>
          <p:nvSpPr>
            <p:cNvPr name="Freeform 30" id="30"/>
            <p:cNvSpPr/>
            <p:nvPr/>
          </p:nvSpPr>
          <p:spPr>
            <a:xfrm flipH="false" flipV="false" rot="0">
              <a:off x="0" y="0"/>
              <a:ext cx="1318006" cy="1318006"/>
            </a:xfrm>
            <a:custGeom>
              <a:avLst/>
              <a:gdLst/>
              <a:ahLst/>
              <a:cxnLst/>
              <a:rect r="r" b="b" t="t" l="l"/>
              <a:pathLst>
                <a:path h="1318006" w="1318006">
                  <a:moveTo>
                    <a:pt x="0" y="0"/>
                  </a:moveTo>
                  <a:lnTo>
                    <a:pt x="1318006" y="0"/>
                  </a:lnTo>
                  <a:lnTo>
                    <a:pt x="1318006" y="1318006"/>
                  </a:lnTo>
                  <a:lnTo>
                    <a:pt x="0" y="1318006"/>
                  </a:lnTo>
                  <a:lnTo>
                    <a:pt x="0" y="0"/>
                  </a:lnTo>
                  <a:close/>
                </a:path>
              </a:pathLst>
            </a:custGeom>
            <a:blipFill>
              <a:blip r:embed="rId4"/>
              <a:stretch>
                <a:fillRect l="0" t="0" r="3" b="3"/>
              </a:stretch>
            </a:blipFill>
          </p:spPr>
        </p:sp>
      </p:grpSp>
      <p:grpSp>
        <p:nvGrpSpPr>
          <p:cNvPr name="Group 31" id="31"/>
          <p:cNvGrpSpPr/>
          <p:nvPr/>
        </p:nvGrpSpPr>
        <p:grpSpPr>
          <a:xfrm rot="0">
            <a:off x="10001509" y="34961511"/>
            <a:ext cx="4713446" cy="5185639"/>
            <a:chOff x="0" y="0"/>
            <a:chExt cx="2419566" cy="2661958"/>
          </a:xfrm>
        </p:grpSpPr>
        <p:sp>
          <p:nvSpPr>
            <p:cNvPr name="Freeform 32" id="32"/>
            <p:cNvSpPr/>
            <p:nvPr/>
          </p:nvSpPr>
          <p:spPr>
            <a:xfrm flipH="false" flipV="false" rot="0">
              <a:off x="0" y="0"/>
              <a:ext cx="2419604" cy="2661920"/>
            </a:xfrm>
            <a:custGeom>
              <a:avLst/>
              <a:gdLst/>
              <a:ahLst/>
              <a:cxnLst/>
              <a:rect r="r" b="b" t="t" l="l"/>
              <a:pathLst>
                <a:path h="2661920" w="2419604">
                  <a:moveTo>
                    <a:pt x="0" y="0"/>
                  </a:moveTo>
                  <a:lnTo>
                    <a:pt x="2419604" y="0"/>
                  </a:lnTo>
                  <a:lnTo>
                    <a:pt x="2419604" y="2661920"/>
                  </a:lnTo>
                  <a:lnTo>
                    <a:pt x="0" y="2661920"/>
                  </a:lnTo>
                  <a:lnTo>
                    <a:pt x="0" y="0"/>
                  </a:lnTo>
                  <a:close/>
                </a:path>
              </a:pathLst>
            </a:custGeom>
            <a:blipFill>
              <a:blip r:embed="rId3"/>
              <a:stretch>
                <a:fillRect l="-5008" t="0" r="-5007" b="-1"/>
              </a:stretch>
            </a:blipFill>
          </p:spPr>
        </p:sp>
      </p:grpSp>
      <p:sp>
        <p:nvSpPr>
          <p:cNvPr name="Freeform 33" id="33"/>
          <p:cNvSpPr/>
          <p:nvPr/>
        </p:nvSpPr>
        <p:spPr>
          <a:xfrm flipH="false" flipV="false" rot="0">
            <a:off x="5655985" y="34781370"/>
            <a:ext cx="4027862" cy="5545921"/>
          </a:xfrm>
          <a:custGeom>
            <a:avLst/>
            <a:gdLst/>
            <a:ahLst/>
            <a:cxnLst/>
            <a:rect r="r" b="b" t="t" l="l"/>
            <a:pathLst>
              <a:path h="5545921" w="4027862">
                <a:moveTo>
                  <a:pt x="0" y="0"/>
                </a:moveTo>
                <a:lnTo>
                  <a:pt x="4027861" y="0"/>
                </a:lnTo>
                <a:lnTo>
                  <a:pt x="4027861" y="5545921"/>
                </a:lnTo>
                <a:lnTo>
                  <a:pt x="0" y="5545921"/>
                </a:lnTo>
                <a:lnTo>
                  <a:pt x="0" y="0"/>
                </a:lnTo>
                <a:close/>
              </a:path>
            </a:pathLst>
          </a:custGeom>
          <a:blipFill>
            <a:blip r:embed="rId6"/>
            <a:stretch>
              <a:fillRect l="-65692" t="0" r="-79087" b="0"/>
            </a:stretch>
          </a:blipFill>
        </p:spPr>
      </p:sp>
      <p:sp>
        <p:nvSpPr>
          <p:cNvPr name="TextBox 34" id="34"/>
          <p:cNvSpPr txBox="true"/>
          <p:nvPr/>
        </p:nvSpPr>
        <p:spPr>
          <a:xfrm rot="0">
            <a:off x="1411958" y="6908531"/>
            <a:ext cx="29911493" cy="1823085"/>
          </a:xfrm>
          <a:prstGeom prst="rect">
            <a:avLst/>
          </a:prstGeom>
        </p:spPr>
        <p:txBody>
          <a:bodyPr anchor="t" rtlCol="false" tIns="0" lIns="0" bIns="0" rIns="0">
            <a:spAutoFit/>
          </a:bodyPr>
          <a:lstStyle/>
          <a:p>
            <a:pPr algn="ctr">
              <a:lnSpc>
                <a:spcPts val="13919"/>
              </a:lnSpc>
            </a:pPr>
            <a:r>
              <a:rPr lang="en-US" b="true" sz="12000">
                <a:solidFill>
                  <a:srgbClr val="000000"/>
                </a:solidFill>
                <a:latin typeface="Arial Bold"/>
                <a:ea typeface="Arial Bold"/>
                <a:cs typeface="Arial Bold"/>
                <a:sym typeface="Arial Bold"/>
              </a:rPr>
              <a:t>INSTRUÇÕES</a:t>
            </a:r>
          </a:p>
        </p:txBody>
      </p:sp>
      <p:sp>
        <p:nvSpPr>
          <p:cNvPr name="TextBox 35" id="35"/>
          <p:cNvSpPr txBox="true"/>
          <p:nvPr/>
        </p:nvSpPr>
        <p:spPr>
          <a:xfrm rot="0">
            <a:off x="4022519" y="22093082"/>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#6a8042</a:t>
            </a:r>
          </a:p>
        </p:txBody>
      </p:sp>
      <p:sp>
        <p:nvSpPr>
          <p:cNvPr name="TextBox 36" id="36"/>
          <p:cNvSpPr txBox="true"/>
          <p:nvPr/>
        </p:nvSpPr>
        <p:spPr>
          <a:xfrm rot="0">
            <a:off x="7839136" y="22093082"/>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#ee7a13</a:t>
            </a:r>
          </a:p>
        </p:txBody>
      </p:sp>
      <p:sp>
        <p:nvSpPr>
          <p:cNvPr name="TextBox 37" id="37"/>
          <p:cNvSpPr txBox="true"/>
          <p:nvPr/>
        </p:nvSpPr>
        <p:spPr>
          <a:xfrm rot="0">
            <a:off x="11655752" y="22093082"/>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#ffe787</a:t>
            </a:r>
          </a:p>
        </p:txBody>
      </p:sp>
      <p:sp>
        <p:nvSpPr>
          <p:cNvPr name="TextBox 38" id="38"/>
          <p:cNvSpPr txBox="true"/>
          <p:nvPr/>
        </p:nvSpPr>
        <p:spPr>
          <a:xfrm rot="0">
            <a:off x="4022519" y="26030671"/>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#305303</a:t>
            </a:r>
          </a:p>
        </p:txBody>
      </p:sp>
      <p:sp>
        <p:nvSpPr>
          <p:cNvPr name="TextBox 39" id="39"/>
          <p:cNvSpPr txBox="true"/>
          <p:nvPr/>
        </p:nvSpPr>
        <p:spPr>
          <a:xfrm rot="0">
            <a:off x="7839136" y="26030671"/>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#ffbd65</a:t>
            </a:r>
          </a:p>
        </p:txBody>
      </p:sp>
      <p:sp>
        <p:nvSpPr>
          <p:cNvPr name="TextBox 40" id="40"/>
          <p:cNvSpPr txBox="true"/>
          <p:nvPr/>
        </p:nvSpPr>
        <p:spPr>
          <a:xfrm rot="0">
            <a:off x="11655752" y="26030671"/>
            <a:ext cx="203841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#fffadd</a:t>
            </a:r>
          </a:p>
        </p:txBody>
      </p:sp>
      <p:sp>
        <p:nvSpPr>
          <p:cNvPr name="TextBox 41" id="41"/>
          <p:cNvSpPr txBox="true"/>
          <p:nvPr/>
        </p:nvSpPr>
        <p:spPr>
          <a:xfrm rot="0">
            <a:off x="3986215" y="30179051"/>
            <a:ext cx="2111024"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#565050</a:t>
            </a:r>
          </a:p>
        </p:txBody>
      </p:sp>
      <p:sp>
        <p:nvSpPr>
          <p:cNvPr name="TextBox 42" id="42"/>
          <p:cNvSpPr txBox="true"/>
          <p:nvPr/>
        </p:nvSpPr>
        <p:spPr>
          <a:xfrm rot="0">
            <a:off x="8074866" y="30179051"/>
            <a:ext cx="1530886"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#ffffff</a:t>
            </a:r>
          </a:p>
        </p:txBody>
      </p:sp>
      <p:sp>
        <p:nvSpPr>
          <p:cNvPr name="TextBox 43" id="43"/>
          <p:cNvSpPr txBox="true"/>
          <p:nvPr/>
        </p:nvSpPr>
        <p:spPr>
          <a:xfrm rot="0">
            <a:off x="11994898" y="30179051"/>
            <a:ext cx="1699271" cy="514171"/>
          </a:xfrm>
          <a:prstGeom prst="rect">
            <a:avLst/>
          </a:prstGeom>
        </p:spPr>
        <p:txBody>
          <a:bodyPr anchor="t" rtlCol="false" tIns="0" lIns="0" bIns="0" rIns="0">
            <a:spAutoFit/>
          </a:bodyPr>
          <a:lstStyle/>
          <a:p>
            <a:pPr algn="ctr">
              <a:lnSpc>
                <a:spcPts val="4201"/>
              </a:lnSpc>
            </a:pPr>
            <a:r>
              <a:rPr lang="en-US" sz="3000">
                <a:solidFill>
                  <a:srgbClr val="000000"/>
                </a:solidFill>
                <a:latin typeface="Garet"/>
                <a:ea typeface="Garet"/>
                <a:cs typeface="Garet"/>
                <a:sym typeface="Garet"/>
              </a:rPr>
              <a:t>#c9501b</a:t>
            </a:r>
          </a:p>
        </p:txBody>
      </p:sp>
      <p:sp>
        <p:nvSpPr>
          <p:cNvPr name="TextBox 44" id="44"/>
          <p:cNvSpPr txBox="true"/>
          <p:nvPr/>
        </p:nvSpPr>
        <p:spPr>
          <a:xfrm rot="0">
            <a:off x="3644950" y="16923116"/>
            <a:ext cx="10426787" cy="1771314"/>
          </a:xfrm>
          <a:prstGeom prst="rect">
            <a:avLst/>
          </a:prstGeom>
        </p:spPr>
        <p:txBody>
          <a:bodyPr anchor="t" rtlCol="false" tIns="0" lIns="0" bIns="0" rIns="0">
            <a:spAutoFit/>
          </a:bodyPr>
          <a:lstStyle/>
          <a:p>
            <a:pPr algn="l">
              <a:lnSpc>
                <a:spcPts val="12888"/>
              </a:lnSpc>
            </a:pPr>
            <a:r>
              <a:rPr lang="en-US" sz="9205" b="true">
                <a:solidFill>
                  <a:srgbClr val="000000"/>
                </a:solidFill>
                <a:latin typeface="Garet Bold"/>
                <a:ea typeface="Garet Bold"/>
                <a:cs typeface="Garet Bold"/>
                <a:sym typeface="Garet Bold"/>
              </a:rPr>
              <a:t>Paleta de cores:</a:t>
            </a:r>
          </a:p>
        </p:txBody>
      </p:sp>
      <p:sp>
        <p:nvSpPr>
          <p:cNvPr name="TextBox 45" id="45"/>
          <p:cNvSpPr txBox="true"/>
          <p:nvPr/>
        </p:nvSpPr>
        <p:spPr>
          <a:xfrm rot="0">
            <a:off x="16524912" y="20660797"/>
            <a:ext cx="11116665" cy="1679511"/>
          </a:xfrm>
          <a:prstGeom prst="rect">
            <a:avLst/>
          </a:prstGeom>
        </p:spPr>
        <p:txBody>
          <a:bodyPr anchor="t" rtlCol="false" tIns="0" lIns="0" bIns="0" rIns="0">
            <a:spAutoFit/>
          </a:bodyPr>
          <a:lstStyle/>
          <a:p>
            <a:pPr algn="l">
              <a:lnSpc>
                <a:spcPts val="12517"/>
              </a:lnSpc>
            </a:pPr>
            <a:r>
              <a:rPr lang="en-US" sz="8941">
                <a:solidFill>
                  <a:srgbClr val="000000"/>
                </a:solidFill>
                <a:latin typeface="Garet Light"/>
                <a:ea typeface="Garet Light"/>
                <a:cs typeface="Garet Light"/>
                <a:sym typeface="Garet Light"/>
              </a:rPr>
              <a:t>Garet leve</a:t>
            </a:r>
          </a:p>
        </p:txBody>
      </p:sp>
      <p:sp>
        <p:nvSpPr>
          <p:cNvPr name="TextBox 46" id="46"/>
          <p:cNvSpPr txBox="true"/>
          <p:nvPr/>
        </p:nvSpPr>
        <p:spPr>
          <a:xfrm rot="0">
            <a:off x="16524912" y="22286415"/>
            <a:ext cx="11116665" cy="1679511"/>
          </a:xfrm>
          <a:prstGeom prst="rect">
            <a:avLst/>
          </a:prstGeom>
        </p:spPr>
        <p:txBody>
          <a:bodyPr anchor="t" rtlCol="false" tIns="0" lIns="0" bIns="0" rIns="0">
            <a:spAutoFit/>
          </a:bodyPr>
          <a:lstStyle/>
          <a:p>
            <a:pPr algn="l">
              <a:lnSpc>
                <a:spcPts val="12517"/>
              </a:lnSpc>
            </a:pPr>
            <a:r>
              <a:rPr lang="en-US" sz="8941">
                <a:solidFill>
                  <a:srgbClr val="000000"/>
                </a:solidFill>
                <a:latin typeface="Garet"/>
                <a:ea typeface="Garet"/>
                <a:cs typeface="Garet"/>
                <a:sym typeface="Garet"/>
              </a:rPr>
              <a:t>Garet Regular</a:t>
            </a:r>
          </a:p>
        </p:txBody>
      </p:sp>
      <p:sp>
        <p:nvSpPr>
          <p:cNvPr name="TextBox 47" id="47"/>
          <p:cNvSpPr txBox="true"/>
          <p:nvPr/>
        </p:nvSpPr>
        <p:spPr>
          <a:xfrm rot="0">
            <a:off x="16524912" y="23912012"/>
            <a:ext cx="11116665" cy="1679511"/>
          </a:xfrm>
          <a:prstGeom prst="rect">
            <a:avLst/>
          </a:prstGeom>
        </p:spPr>
        <p:txBody>
          <a:bodyPr anchor="t" rtlCol="false" tIns="0" lIns="0" bIns="0" rIns="0">
            <a:spAutoFit/>
          </a:bodyPr>
          <a:lstStyle/>
          <a:p>
            <a:pPr algn="l">
              <a:lnSpc>
                <a:spcPts val="12517"/>
              </a:lnSpc>
            </a:pPr>
            <a:r>
              <a:rPr lang="en-US" sz="8941" b="true">
                <a:solidFill>
                  <a:srgbClr val="000000"/>
                </a:solidFill>
                <a:latin typeface="Garet Bold"/>
                <a:ea typeface="Garet Bold"/>
                <a:cs typeface="Garet Bold"/>
                <a:sym typeface="Garet Bold"/>
              </a:rPr>
              <a:t>Garet Negrito</a:t>
            </a:r>
          </a:p>
        </p:txBody>
      </p:sp>
      <p:sp>
        <p:nvSpPr>
          <p:cNvPr name="TextBox 48" id="48"/>
          <p:cNvSpPr txBox="true"/>
          <p:nvPr/>
        </p:nvSpPr>
        <p:spPr>
          <a:xfrm rot="0">
            <a:off x="16524912" y="25537630"/>
            <a:ext cx="11963051" cy="1679511"/>
          </a:xfrm>
          <a:prstGeom prst="rect">
            <a:avLst/>
          </a:prstGeom>
        </p:spPr>
        <p:txBody>
          <a:bodyPr anchor="t" rtlCol="false" tIns="0" lIns="0" bIns="0" rIns="0">
            <a:spAutoFit/>
          </a:bodyPr>
          <a:lstStyle/>
          <a:p>
            <a:pPr algn="l">
              <a:lnSpc>
                <a:spcPts val="12517"/>
              </a:lnSpc>
            </a:pPr>
            <a:r>
              <a:rPr lang="en-US" sz="8941" b="true">
                <a:solidFill>
                  <a:srgbClr val="000000"/>
                </a:solidFill>
                <a:latin typeface="Garet Bold"/>
                <a:ea typeface="Garet Bold"/>
                <a:cs typeface="Garet Bold"/>
                <a:sym typeface="Garet Bold"/>
              </a:rPr>
              <a:t>Garet Extranegrito</a:t>
            </a:r>
          </a:p>
        </p:txBody>
      </p:sp>
      <p:sp>
        <p:nvSpPr>
          <p:cNvPr name="TextBox 49" id="49"/>
          <p:cNvSpPr txBox="true"/>
          <p:nvPr/>
        </p:nvSpPr>
        <p:spPr>
          <a:xfrm rot="0">
            <a:off x="16524912" y="27163248"/>
            <a:ext cx="11480898" cy="1679511"/>
          </a:xfrm>
          <a:prstGeom prst="rect">
            <a:avLst/>
          </a:prstGeom>
        </p:spPr>
        <p:txBody>
          <a:bodyPr anchor="t" rtlCol="false" tIns="0" lIns="0" bIns="0" rIns="0">
            <a:spAutoFit/>
          </a:bodyPr>
          <a:lstStyle/>
          <a:p>
            <a:pPr algn="l">
              <a:lnSpc>
                <a:spcPts val="12517"/>
              </a:lnSpc>
            </a:pPr>
            <a:r>
              <a:rPr lang="en-US" sz="8941" b="true">
                <a:solidFill>
                  <a:srgbClr val="000000"/>
                </a:solidFill>
                <a:latin typeface="Garet Bold"/>
                <a:ea typeface="Garet Bold"/>
                <a:cs typeface="Garet Bold"/>
                <a:sym typeface="Garet Bold"/>
              </a:rPr>
              <a:t>Garet Preto</a:t>
            </a:r>
          </a:p>
        </p:txBody>
      </p:sp>
      <p:sp>
        <p:nvSpPr>
          <p:cNvPr name="TextBox 50" id="50"/>
          <p:cNvSpPr txBox="true"/>
          <p:nvPr/>
        </p:nvSpPr>
        <p:spPr>
          <a:xfrm rot="0">
            <a:off x="16474995" y="17241576"/>
            <a:ext cx="9022375" cy="2161107"/>
          </a:xfrm>
          <a:prstGeom prst="rect">
            <a:avLst/>
          </a:prstGeom>
        </p:spPr>
        <p:txBody>
          <a:bodyPr anchor="t" rtlCol="false" tIns="0" lIns="0" bIns="0" rIns="0">
            <a:spAutoFit/>
          </a:bodyPr>
          <a:lstStyle/>
          <a:p>
            <a:pPr algn="l">
              <a:lnSpc>
                <a:spcPts val="16367"/>
              </a:lnSpc>
            </a:pPr>
            <a:r>
              <a:rPr lang="en-US" sz="11692" b="true">
                <a:solidFill>
                  <a:srgbClr val="C9501B"/>
                </a:solidFill>
                <a:latin typeface="Garet Bold"/>
                <a:ea typeface="Garet Bold"/>
                <a:cs typeface="Garet Bold"/>
                <a:sym typeface="Garet Bold"/>
              </a:rPr>
              <a:t>Tipografia</a:t>
            </a:r>
          </a:p>
        </p:txBody>
      </p:sp>
      <p:sp>
        <p:nvSpPr>
          <p:cNvPr name="TextBox 51" id="51"/>
          <p:cNvSpPr txBox="true"/>
          <p:nvPr/>
        </p:nvSpPr>
        <p:spPr>
          <a:xfrm rot="0">
            <a:off x="16524912" y="28797287"/>
            <a:ext cx="11480898" cy="1667425"/>
          </a:xfrm>
          <a:prstGeom prst="rect">
            <a:avLst/>
          </a:prstGeom>
        </p:spPr>
        <p:txBody>
          <a:bodyPr anchor="t" rtlCol="false" tIns="0" lIns="0" bIns="0" rIns="0">
            <a:spAutoFit/>
          </a:bodyPr>
          <a:lstStyle/>
          <a:p>
            <a:pPr algn="l">
              <a:lnSpc>
                <a:spcPts val="12517"/>
              </a:lnSpc>
            </a:pPr>
            <a:r>
              <a:rPr lang="en-US" sz="8941" b="true">
                <a:solidFill>
                  <a:srgbClr val="000000"/>
                </a:solidFill>
                <a:latin typeface="Segoe Script Bold"/>
                <a:ea typeface="Segoe Script Bold"/>
                <a:cs typeface="Segoe Script Bold"/>
                <a:sym typeface="Segoe Script Bold"/>
              </a:rPr>
              <a:t>Segoe Script</a:t>
            </a:r>
          </a:p>
        </p:txBody>
      </p:sp>
      <p:sp>
        <p:nvSpPr>
          <p:cNvPr name="TextBox 52" id="52"/>
          <p:cNvSpPr txBox="true"/>
          <p:nvPr/>
        </p:nvSpPr>
        <p:spPr>
          <a:xfrm rot="0">
            <a:off x="7669916" y="32330365"/>
            <a:ext cx="17395578" cy="860235"/>
          </a:xfrm>
          <a:prstGeom prst="rect">
            <a:avLst/>
          </a:prstGeom>
        </p:spPr>
        <p:txBody>
          <a:bodyPr anchor="t" rtlCol="false" tIns="0" lIns="0" bIns="0" rIns="0">
            <a:spAutoFit/>
          </a:bodyPr>
          <a:lstStyle/>
          <a:p>
            <a:pPr algn="l">
              <a:lnSpc>
                <a:spcPts val="7754"/>
              </a:lnSpc>
            </a:pPr>
            <a:r>
              <a:rPr lang="en-US" b="true" sz="8521" spc="-127">
                <a:solidFill>
                  <a:srgbClr val="305303"/>
                </a:solidFill>
                <a:latin typeface="Garet Bold"/>
                <a:ea typeface="Garet Bold"/>
                <a:cs typeface="Garet Bold"/>
                <a:sym typeface="Garet Bold"/>
              </a:rPr>
              <a:t>CIÊNCIA EM TRANSFORMAÇÃO</a:t>
            </a:r>
          </a:p>
        </p:txBody>
      </p:sp>
      <p:sp>
        <p:nvSpPr>
          <p:cNvPr name="TextBox 53" id="53"/>
          <p:cNvSpPr txBox="true"/>
          <p:nvPr/>
        </p:nvSpPr>
        <p:spPr>
          <a:xfrm rot="0">
            <a:off x="7839136" y="32998272"/>
            <a:ext cx="15962304" cy="1391277"/>
          </a:xfrm>
          <a:prstGeom prst="rect">
            <a:avLst/>
          </a:prstGeom>
        </p:spPr>
        <p:txBody>
          <a:bodyPr anchor="t" rtlCol="false" tIns="0" lIns="0" bIns="0" rIns="0">
            <a:spAutoFit/>
          </a:bodyPr>
          <a:lstStyle/>
          <a:p>
            <a:pPr algn="ctr">
              <a:lnSpc>
                <a:spcPts val="10582"/>
              </a:lnSpc>
            </a:pPr>
            <a:r>
              <a:rPr lang="en-US" b="true" sz="7838" spc="-115">
                <a:solidFill>
                  <a:srgbClr val="EE7A13"/>
                </a:solidFill>
                <a:latin typeface="Segoe Script Bold"/>
                <a:ea typeface="Segoe Script Bold"/>
                <a:cs typeface="Segoe Script Bold"/>
                <a:sym typeface="Segoe Script Bold"/>
              </a:rPr>
              <a:t>Conectando saberes em saúde</a:t>
            </a:r>
          </a:p>
        </p:txBody>
      </p:sp>
      <p:sp>
        <p:nvSpPr>
          <p:cNvPr name="TextBox 54" id="54"/>
          <p:cNvSpPr txBox="true"/>
          <p:nvPr/>
        </p:nvSpPr>
        <p:spPr>
          <a:xfrm rot="0">
            <a:off x="1723428" y="9207866"/>
            <a:ext cx="29503135" cy="6572250"/>
          </a:xfrm>
          <a:prstGeom prst="rect">
            <a:avLst/>
          </a:prstGeom>
        </p:spPr>
        <p:txBody>
          <a:bodyPr anchor="t" rtlCol="false" tIns="0" lIns="0" bIns="0" rIns="0">
            <a:spAutoFit/>
          </a:bodyPr>
          <a:lstStyle/>
          <a:p>
            <a:pPr algn="ctr">
              <a:lnSpc>
                <a:spcPts val="8699"/>
              </a:lnSpc>
            </a:pPr>
            <a:r>
              <a:rPr lang="en-US" sz="7499" i="true">
                <a:solidFill>
                  <a:srgbClr val="000000"/>
                </a:solidFill>
                <a:latin typeface="Garet Italics"/>
                <a:ea typeface="Garet Italics"/>
                <a:cs typeface="Garet Italics"/>
                <a:sym typeface="Garet Italics"/>
              </a:rPr>
              <a:t>A elaboração do </a:t>
            </a:r>
            <a:r>
              <a:rPr lang="en-US" b="true" sz="7499" i="true">
                <a:solidFill>
                  <a:srgbClr val="000000"/>
                </a:solidFill>
                <a:latin typeface="Garet Bold Italics"/>
                <a:ea typeface="Garet Bold Italics"/>
                <a:cs typeface="Garet Bold Italics"/>
                <a:sym typeface="Garet Bold Italics"/>
              </a:rPr>
              <a:t>banner é livre</a:t>
            </a:r>
            <a:r>
              <a:rPr lang="en-US" sz="7499" i="true">
                <a:solidFill>
                  <a:srgbClr val="000000"/>
                </a:solidFill>
                <a:latin typeface="Garet Italics"/>
                <a:ea typeface="Garet Italics"/>
                <a:cs typeface="Garet Italics"/>
                <a:sym typeface="Garet Italics"/>
              </a:rPr>
              <a:t>, sendo permitida a inclusão de figuras, gráficos e esquemas, a critério do autor. Entretanto, a utilização do template disponibilizado é obrigatória. Ressaltamos que o conteúdo apresentado no banner, bem como sua elaboração e confecção, são de inteira responsabilidade do autor.</a:t>
            </a:r>
          </a:p>
        </p:txBody>
      </p:sp>
      <p:sp>
        <p:nvSpPr>
          <p:cNvPr name="TextBox 55" id="55"/>
          <p:cNvSpPr txBox="true"/>
          <p:nvPr/>
        </p:nvSpPr>
        <p:spPr>
          <a:xfrm rot="0">
            <a:off x="16549700" y="19281963"/>
            <a:ext cx="11116665" cy="1573117"/>
          </a:xfrm>
          <a:prstGeom prst="rect">
            <a:avLst/>
          </a:prstGeom>
        </p:spPr>
        <p:txBody>
          <a:bodyPr anchor="t" rtlCol="false" tIns="0" lIns="0" bIns="0" rIns="0">
            <a:spAutoFit/>
          </a:bodyPr>
          <a:lstStyle/>
          <a:p>
            <a:pPr algn="l">
              <a:lnSpc>
                <a:spcPts val="12517"/>
              </a:lnSpc>
            </a:pPr>
            <a:r>
              <a:rPr lang="en-US" sz="8941">
                <a:solidFill>
                  <a:srgbClr val="000000"/>
                </a:solidFill>
                <a:latin typeface="Arial"/>
                <a:ea typeface="Arial"/>
                <a:cs typeface="Arial"/>
                <a:sym typeface="Arial"/>
              </a:rPr>
              <a:t>Arial</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9512" y="0"/>
            <a:ext cx="34466341" cy="43200000"/>
            <a:chOff x="0" y="0"/>
            <a:chExt cx="10943063" cy="13716000"/>
          </a:xfrm>
        </p:grpSpPr>
        <p:sp>
          <p:nvSpPr>
            <p:cNvPr name="Freeform 3" id="3"/>
            <p:cNvSpPr/>
            <p:nvPr/>
          </p:nvSpPr>
          <p:spPr>
            <a:xfrm flipH="false" flipV="false" rot="0">
              <a:off x="0" y="0"/>
              <a:ext cx="10943063" cy="13716000"/>
            </a:xfrm>
            <a:custGeom>
              <a:avLst/>
              <a:gdLst/>
              <a:ahLst/>
              <a:cxnLst/>
              <a:rect r="r" b="b" t="t" l="l"/>
              <a:pathLst>
                <a:path h="13716000" w="10943063">
                  <a:moveTo>
                    <a:pt x="0" y="0"/>
                  </a:moveTo>
                  <a:lnTo>
                    <a:pt x="10943063" y="0"/>
                  </a:lnTo>
                  <a:lnTo>
                    <a:pt x="10943063" y="13716000"/>
                  </a:lnTo>
                  <a:lnTo>
                    <a:pt x="0" y="13716000"/>
                  </a:lnTo>
                  <a:lnTo>
                    <a:pt x="0" y="0"/>
                  </a:lnTo>
                  <a:close/>
                </a:path>
              </a:pathLst>
            </a:custGeom>
            <a:blipFill>
              <a:blip r:embed="rId2"/>
              <a:stretch>
                <a:fillRect l="0" t="-36431" r="0" b="-36431"/>
              </a:stretch>
            </a:blipFill>
          </p:spPr>
        </p:sp>
      </p:grpSp>
      <p:grpSp>
        <p:nvGrpSpPr>
          <p:cNvPr name="Group 4" id="4"/>
          <p:cNvGrpSpPr/>
          <p:nvPr/>
        </p:nvGrpSpPr>
        <p:grpSpPr>
          <a:xfrm rot="0">
            <a:off x="716596" y="6052291"/>
            <a:ext cx="30965502" cy="36407358"/>
            <a:chOff x="0" y="0"/>
            <a:chExt cx="2589379" cy="3044434"/>
          </a:xfrm>
        </p:grpSpPr>
        <p:sp>
          <p:nvSpPr>
            <p:cNvPr name="Freeform 5" id="5"/>
            <p:cNvSpPr/>
            <p:nvPr/>
          </p:nvSpPr>
          <p:spPr>
            <a:xfrm flipH="false" flipV="false" rot="0">
              <a:off x="0" y="0"/>
              <a:ext cx="2589379" cy="3044434"/>
            </a:xfrm>
            <a:custGeom>
              <a:avLst/>
              <a:gdLst/>
              <a:ahLst/>
              <a:cxnLst/>
              <a:rect r="r" b="b" t="t" l="l"/>
              <a:pathLst>
                <a:path h="3044434" w="2589379">
                  <a:moveTo>
                    <a:pt x="0" y="0"/>
                  </a:moveTo>
                  <a:lnTo>
                    <a:pt x="2589379" y="0"/>
                  </a:lnTo>
                  <a:lnTo>
                    <a:pt x="2589379" y="3044434"/>
                  </a:lnTo>
                  <a:lnTo>
                    <a:pt x="0" y="3044434"/>
                  </a:lnTo>
                  <a:close/>
                </a:path>
              </a:pathLst>
            </a:custGeom>
            <a:solidFill>
              <a:srgbClr val="FAFAFA"/>
            </a:solidFill>
          </p:spPr>
        </p:sp>
        <p:sp>
          <p:nvSpPr>
            <p:cNvPr name="TextBox 6" id="6"/>
            <p:cNvSpPr txBox="true"/>
            <p:nvPr/>
          </p:nvSpPr>
          <p:spPr>
            <a:xfrm>
              <a:off x="0" y="-19050"/>
              <a:ext cx="2589379" cy="3063484"/>
            </a:xfrm>
            <a:prstGeom prst="rect">
              <a:avLst/>
            </a:prstGeom>
          </p:spPr>
          <p:txBody>
            <a:bodyPr anchor="ctr" rtlCol="false" tIns="50800" lIns="50800" bIns="50800" rIns="50800"/>
            <a:lstStyle/>
            <a:p>
              <a:pPr algn="ctr">
                <a:lnSpc>
                  <a:spcPts val="5399"/>
                </a:lnSpc>
              </a:pPr>
            </a:p>
          </p:txBody>
        </p:sp>
      </p:grpSp>
      <p:sp>
        <p:nvSpPr>
          <p:cNvPr name="TextBox 7" id="7"/>
          <p:cNvSpPr txBox="true"/>
          <p:nvPr/>
        </p:nvSpPr>
        <p:spPr>
          <a:xfrm rot="0">
            <a:off x="1243601" y="8013430"/>
            <a:ext cx="29911493" cy="3882517"/>
          </a:xfrm>
          <a:prstGeom prst="rect">
            <a:avLst/>
          </a:prstGeom>
        </p:spPr>
        <p:txBody>
          <a:bodyPr anchor="t" rtlCol="false" tIns="0" lIns="0" bIns="0" rIns="0">
            <a:spAutoFit/>
          </a:bodyPr>
          <a:lstStyle/>
          <a:p>
            <a:pPr algn="ctr">
              <a:lnSpc>
                <a:spcPts val="6298"/>
              </a:lnSpc>
            </a:pPr>
            <a:r>
              <a:rPr lang="en-US" sz="4700" u="sng">
                <a:solidFill>
                  <a:srgbClr val="000000"/>
                </a:solidFill>
                <a:latin typeface="Arial"/>
                <a:ea typeface="Arial"/>
                <a:cs typeface="Arial"/>
                <a:sym typeface="Arial"/>
              </a:rPr>
              <a:t>Autor principal</a:t>
            </a:r>
            <a:r>
              <a:rPr lang="en-US" sz="4700">
                <a:solidFill>
                  <a:srgbClr val="000000"/>
                </a:solidFill>
                <a:latin typeface="Arial"/>
                <a:ea typeface="Arial"/>
                <a:cs typeface="Arial"/>
                <a:sym typeface="Arial"/>
              </a:rPr>
              <a:t>1</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Orientador</a:t>
            </a:r>
            <a:r>
              <a:rPr lang="en-US" sz="4700">
                <a:solidFill>
                  <a:srgbClr val="000000"/>
                </a:solidFill>
                <a:latin typeface="Arial"/>
                <a:ea typeface="Arial"/>
                <a:cs typeface="Arial"/>
                <a:sym typeface="Arial"/>
              </a:rPr>
              <a:t>3</a:t>
            </a:r>
          </a:p>
          <a:p>
            <a:pPr algn="ctr">
              <a:lnSpc>
                <a:spcPts val="6067"/>
              </a:lnSpc>
            </a:pPr>
          </a:p>
          <a:p>
            <a:pPr algn="l">
              <a:lnSpc>
                <a:spcPts val="4560"/>
              </a:lnSpc>
            </a:pPr>
            <a:r>
              <a:rPr lang="en-US" sz="3800">
                <a:solidFill>
                  <a:srgbClr val="000000"/>
                </a:solidFill>
                <a:latin typeface="Arial"/>
                <a:ea typeface="Arial"/>
                <a:cs typeface="Arial"/>
                <a:sym typeface="Arial"/>
              </a:rPr>
              <a:t>1</a:t>
            </a:r>
            <a:r>
              <a:rPr lang="en-US" sz="3800">
                <a:solidFill>
                  <a:srgbClr val="000000"/>
                </a:solidFill>
                <a:latin typeface="Arial"/>
                <a:ea typeface="Arial"/>
                <a:cs typeface="Arial"/>
                <a:sym typeface="Arial"/>
              </a:rPr>
              <a:t> Acadêmico de Pós-Graduação (Mestrado) em Biociências e Fisiopatologia, Universidade Estadual de Maringá, Maringá/PR.</a:t>
            </a:r>
          </a:p>
          <a:p>
            <a:pPr algn="l">
              <a:lnSpc>
                <a:spcPts val="4560"/>
              </a:lnSpc>
            </a:pPr>
            <a:r>
              <a:rPr lang="en-US" sz="3800">
                <a:solidFill>
                  <a:srgbClr val="000000"/>
                </a:solidFill>
                <a:latin typeface="Arial"/>
                <a:ea typeface="Arial"/>
                <a:cs typeface="Arial"/>
                <a:sym typeface="Arial"/>
              </a:rPr>
              <a:t>2</a:t>
            </a:r>
            <a:r>
              <a:rPr lang="en-US" sz="3800">
                <a:solidFill>
                  <a:srgbClr val="000000"/>
                </a:solidFill>
                <a:latin typeface="Arial"/>
                <a:ea typeface="Arial"/>
                <a:cs typeface="Arial"/>
                <a:sym typeface="Arial"/>
              </a:rPr>
              <a:t> Acadêmico de Graduação em Biomedicina, Universidade Estadual de Maringá, Maringá/PR.</a:t>
            </a:r>
          </a:p>
          <a:p>
            <a:pPr algn="l">
              <a:lnSpc>
                <a:spcPts val="4560"/>
              </a:lnSpc>
            </a:pPr>
            <a:r>
              <a:rPr lang="en-US" sz="3800">
                <a:solidFill>
                  <a:srgbClr val="000000"/>
                </a:solidFill>
                <a:latin typeface="Arial"/>
                <a:ea typeface="Arial"/>
                <a:cs typeface="Arial"/>
                <a:sym typeface="Arial"/>
              </a:rPr>
              <a:t>3</a:t>
            </a:r>
            <a:r>
              <a:rPr lang="en-US" sz="3800">
                <a:solidFill>
                  <a:srgbClr val="000000"/>
                </a:solidFill>
                <a:latin typeface="Arial"/>
                <a:ea typeface="Arial"/>
                <a:cs typeface="Arial"/>
                <a:sym typeface="Arial"/>
              </a:rPr>
              <a:t> Docente – Departamento de Análises Clínicas e Biomedicina, Universidade Estadual de Maringá, Maringá/PR.</a:t>
            </a:r>
          </a:p>
          <a:p>
            <a:pPr algn="l">
              <a:lnSpc>
                <a:spcPts val="4560"/>
              </a:lnSpc>
            </a:pPr>
            <a:r>
              <a:rPr lang="en-US" sz="3800">
                <a:solidFill>
                  <a:srgbClr val="000000"/>
                </a:solidFill>
                <a:latin typeface="Arial"/>
                <a:ea typeface="Arial"/>
                <a:cs typeface="Arial"/>
                <a:sym typeface="Arial"/>
              </a:rPr>
              <a:t>E-mail para correspondência: </a:t>
            </a:r>
            <a:r>
              <a:rPr lang="en-US" sz="3800" u="sng">
                <a:solidFill>
                  <a:srgbClr val="000000"/>
                </a:solidFill>
                <a:latin typeface="Arial"/>
                <a:ea typeface="Arial"/>
                <a:cs typeface="Arial"/>
                <a:sym typeface="Arial"/>
              </a:rPr>
              <a:t>autor@gmail.com</a:t>
            </a:r>
          </a:p>
        </p:txBody>
      </p:sp>
      <p:sp>
        <p:nvSpPr>
          <p:cNvPr name="TextBox 8" id="8"/>
          <p:cNvSpPr txBox="true"/>
          <p:nvPr/>
        </p:nvSpPr>
        <p:spPr>
          <a:xfrm rot="0">
            <a:off x="1337912" y="6749145"/>
            <a:ext cx="29911493"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TITLE – ARIAL BOLD</a:t>
            </a:r>
            <a:r>
              <a:rPr lang="en-US" b="true" sz="6999">
                <a:solidFill>
                  <a:srgbClr val="000000"/>
                </a:solidFill>
                <a:latin typeface="Arial Bold"/>
                <a:ea typeface="Arial Bold"/>
                <a:cs typeface="Arial Bold"/>
                <a:sym typeface="Arial Bold"/>
              </a:rPr>
              <a:t> - CENTRALIZADO</a:t>
            </a:r>
          </a:p>
        </p:txBody>
      </p:sp>
      <p:sp>
        <p:nvSpPr>
          <p:cNvPr name="TextBox 9" id="9"/>
          <p:cNvSpPr txBox="true"/>
          <p:nvPr/>
        </p:nvSpPr>
        <p:spPr>
          <a:xfrm rot="0">
            <a:off x="1032227" y="15987506"/>
            <a:ext cx="29911493" cy="1073785"/>
          </a:xfrm>
          <a:prstGeom prst="rect">
            <a:avLst/>
          </a:prstGeom>
        </p:spPr>
        <p:txBody>
          <a:bodyPr anchor="t" rtlCol="false" tIns="0" lIns="0" bIns="0" rIns="0">
            <a:spAutoFit/>
          </a:bodyPr>
          <a:lstStyle/>
          <a:p>
            <a:pPr algn="ctr">
              <a:lnSpc>
                <a:spcPts val="8119"/>
              </a:lnSpc>
            </a:pPr>
            <a:r>
              <a:rPr lang="en-US" b="true" sz="6999">
                <a:solidFill>
                  <a:srgbClr val="FF0000"/>
                </a:solidFill>
                <a:latin typeface="Arial Bold"/>
                <a:ea typeface="Arial Bold"/>
                <a:cs typeface="Arial Bold"/>
                <a:sym typeface="Arial Bold"/>
              </a:rPr>
              <a:t>ELABORAÇÃO DO TEXTO É LIVRE</a:t>
            </a:r>
          </a:p>
        </p:txBody>
      </p:sp>
      <p:grpSp>
        <p:nvGrpSpPr>
          <p:cNvPr name="Group 10" id="10"/>
          <p:cNvGrpSpPr/>
          <p:nvPr/>
        </p:nvGrpSpPr>
        <p:grpSpPr>
          <a:xfrm rot="0">
            <a:off x="1032227" y="523253"/>
            <a:ext cx="30335547" cy="4866131"/>
            <a:chOff x="0" y="0"/>
            <a:chExt cx="40447396" cy="6488175"/>
          </a:xfrm>
        </p:grpSpPr>
        <p:sp>
          <p:nvSpPr>
            <p:cNvPr name="TextBox 11" id="11"/>
            <p:cNvSpPr txBox="true"/>
            <p:nvPr/>
          </p:nvSpPr>
          <p:spPr>
            <a:xfrm rot="0">
              <a:off x="816103" y="5385465"/>
              <a:ext cx="20916434"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15º Simpósio de Biociências Aplicadas à Farmácia</a:t>
              </a:r>
            </a:p>
          </p:txBody>
        </p:sp>
        <p:sp>
          <p:nvSpPr>
            <p:cNvPr name="TextBox 12" id="12"/>
            <p:cNvSpPr txBox="true"/>
            <p:nvPr/>
          </p:nvSpPr>
          <p:spPr>
            <a:xfrm rot="0">
              <a:off x="22221250" y="5385465"/>
              <a:ext cx="16917405"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11ª Semana Acadêmica de Biomedicina</a:t>
              </a:r>
            </a:p>
          </p:txBody>
        </p:sp>
        <p:sp>
          <p:nvSpPr>
            <p:cNvPr name="TextBox 13" id="13"/>
            <p:cNvSpPr txBox="true"/>
            <p:nvPr/>
          </p:nvSpPr>
          <p:spPr>
            <a:xfrm rot="0">
              <a:off x="4153388" y="1268635"/>
              <a:ext cx="33506637" cy="1745005"/>
            </a:xfrm>
            <a:prstGeom prst="rect">
              <a:avLst/>
            </a:prstGeom>
          </p:spPr>
          <p:txBody>
            <a:bodyPr anchor="t" rtlCol="false" tIns="0" lIns="0" bIns="0" rIns="0">
              <a:spAutoFit/>
            </a:bodyPr>
            <a:lstStyle/>
            <a:p>
              <a:pPr algn="ctr">
                <a:lnSpc>
                  <a:spcPts val="11250"/>
                </a:lnSpc>
              </a:pPr>
              <a:r>
                <a:rPr lang="en-US" b="true" sz="12365" spc="-183">
                  <a:solidFill>
                    <a:srgbClr val="FAFAFA"/>
                  </a:solidFill>
                  <a:latin typeface="Garet Bold"/>
                  <a:ea typeface="Garet Bold"/>
                  <a:cs typeface="Garet Bold"/>
                  <a:sym typeface="Garet Bold"/>
                </a:rPr>
                <a:t>CIÊNCIA EM TRANSFORMAÇÃO</a:t>
              </a:r>
            </a:p>
          </p:txBody>
        </p:sp>
        <p:sp>
          <p:nvSpPr>
            <p:cNvPr name="TextBox 14" id="14"/>
            <p:cNvSpPr txBox="true"/>
            <p:nvPr/>
          </p:nvSpPr>
          <p:spPr>
            <a:xfrm rot="0">
              <a:off x="8574359" y="3056054"/>
              <a:ext cx="24031999" cy="2033757"/>
            </a:xfrm>
            <a:prstGeom prst="rect">
              <a:avLst/>
            </a:prstGeom>
          </p:spPr>
          <p:txBody>
            <a:bodyPr anchor="t" rtlCol="false" tIns="0" lIns="0" bIns="0" rIns="0">
              <a:spAutoFit/>
            </a:bodyPr>
            <a:lstStyle/>
            <a:p>
              <a:pPr algn="ctr">
                <a:lnSpc>
                  <a:spcPts val="11587"/>
                </a:lnSpc>
              </a:pPr>
              <a:r>
                <a:rPr lang="en-US" b="true" sz="8583" spc="-127">
                  <a:solidFill>
                    <a:srgbClr val="F8ECE2"/>
                  </a:solidFill>
                  <a:latin typeface="Segoe Script Bold"/>
                  <a:ea typeface="Segoe Script Bold"/>
                  <a:cs typeface="Segoe Script Bold"/>
                  <a:sym typeface="Segoe Script Bold"/>
                </a:rPr>
                <a:t>Conectando saberes em saúde</a:t>
              </a:r>
            </a:p>
          </p:txBody>
        </p:sp>
        <p:grpSp>
          <p:nvGrpSpPr>
            <p:cNvPr name="Group 15" id="15"/>
            <p:cNvGrpSpPr/>
            <p:nvPr/>
          </p:nvGrpSpPr>
          <p:grpSpPr>
            <a:xfrm rot="0">
              <a:off x="0" y="0"/>
              <a:ext cx="4155416" cy="4571706"/>
              <a:chOff x="0" y="0"/>
              <a:chExt cx="2419566" cy="2661958"/>
            </a:xfrm>
          </p:grpSpPr>
          <p:sp>
            <p:nvSpPr>
              <p:cNvPr name="Freeform 16" id="16"/>
              <p:cNvSpPr/>
              <p:nvPr/>
            </p:nvSpPr>
            <p:spPr>
              <a:xfrm flipH="false" flipV="false" rot="0">
                <a:off x="0" y="0"/>
                <a:ext cx="2419604" cy="2661920"/>
              </a:xfrm>
              <a:custGeom>
                <a:avLst/>
                <a:gdLst/>
                <a:ahLst/>
                <a:cxnLst/>
                <a:rect r="r" b="b" t="t" l="l"/>
                <a:pathLst>
                  <a:path h="2661920" w="2419604">
                    <a:moveTo>
                      <a:pt x="0" y="0"/>
                    </a:moveTo>
                    <a:lnTo>
                      <a:pt x="2419604" y="0"/>
                    </a:lnTo>
                    <a:lnTo>
                      <a:pt x="2419604" y="2661920"/>
                    </a:lnTo>
                    <a:lnTo>
                      <a:pt x="0" y="2661920"/>
                    </a:lnTo>
                    <a:lnTo>
                      <a:pt x="0" y="0"/>
                    </a:lnTo>
                    <a:close/>
                  </a:path>
                </a:pathLst>
              </a:custGeom>
              <a:blipFill>
                <a:blip r:embed="rId3"/>
                <a:stretch>
                  <a:fillRect l="-5008" t="0" r="-5007" b="-1"/>
                </a:stretch>
              </a:blipFill>
            </p:spPr>
          </p:sp>
        </p:grpSp>
        <p:grpSp>
          <p:nvGrpSpPr>
            <p:cNvPr name="Group 17" id="17"/>
            <p:cNvGrpSpPr/>
            <p:nvPr/>
          </p:nvGrpSpPr>
          <p:grpSpPr>
            <a:xfrm rot="0">
              <a:off x="38006911" y="2826325"/>
              <a:ext cx="2263486" cy="2263486"/>
              <a:chOff x="0" y="0"/>
              <a:chExt cx="1317955" cy="1317955"/>
            </a:xfrm>
          </p:grpSpPr>
          <p:sp>
            <p:nvSpPr>
              <p:cNvPr name="Freeform 18" id="18"/>
              <p:cNvSpPr/>
              <p:nvPr/>
            </p:nvSpPr>
            <p:spPr>
              <a:xfrm flipH="false" flipV="false" rot="0">
                <a:off x="0" y="0"/>
                <a:ext cx="1318006" cy="1318006"/>
              </a:xfrm>
              <a:custGeom>
                <a:avLst/>
                <a:gdLst/>
                <a:ahLst/>
                <a:cxnLst/>
                <a:rect r="r" b="b" t="t" l="l"/>
                <a:pathLst>
                  <a:path h="1318006" w="1318006">
                    <a:moveTo>
                      <a:pt x="0" y="0"/>
                    </a:moveTo>
                    <a:lnTo>
                      <a:pt x="1318006" y="0"/>
                    </a:lnTo>
                    <a:lnTo>
                      <a:pt x="1318006" y="1318006"/>
                    </a:lnTo>
                    <a:lnTo>
                      <a:pt x="0" y="1318006"/>
                    </a:lnTo>
                    <a:lnTo>
                      <a:pt x="0" y="0"/>
                    </a:lnTo>
                    <a:close/>
                  </a:path>
                </a:pathLst>
              </a:custGeom>
              <a:blipFill>
                <a:blip r:embed="rId4"/>
                <a:stretch>
                  <a:fillRect l="0" t="0" r="3" b="3"/>
                </a:stretch>
              </a:blipFill>
            </p:spPr>
          </p:sp>
        </p:grpSp>
        <p:grpSp>
          <p:nvGrpSpPr>
            <p:cNvPr name="Group 19" id="19"/>
            <p:cNvGrpSpPr/>
            <p:nvPr/>
          </p:nvGrpSpPr>
          <p:grpSpPr>
            <a:xfrm rot="0">
              <a:off x="37829913" y="0"/>
              <a:ext cx="2617482" cy="2617482"/>
              <a:chOff x="0" y="0"/>
              <a:chExt cx="1524076" cy="1524076"/>
            </a:xfrm>
          </p:grpSpPr>
          <p:sp>
            <p:nvSpPr>
              <p:cNvPr name="Freeform 20" id="20"/>
              <p:cNvSpPr/>
              <p:nvPr/>
            </p:nvSpPr>
            <p:spPr>
              <a:xfrm flipH="false" flipV="false" rot="0">
                <a:off x="0" y="0"/>
                <a:ext cx="1524127" cy="1524127"/>
              </a:xfrm>
              <a:custGeom>
                <a:avLst/>
                <a:gdLst/>
                <a:ahLst/>
                <a:cxnLst/>
                <a:rect r="r" b="b" t="t" l="l"/>
                <a:pathLst>
                  <a:path h="1524127" w="1524127">
                    <a:moveTo>
                      <a:pt x="0" y="0"/>
                    </a:moveTo>
                    <a:lnTo>
                      <a:pt x="1524127" y="0"/>
                    </a:lnTo>
                    <a:lnTo>
                      <a:pt x="1524127" y="1524127"/>
                    </a:lnTo>
                    <a:lnTo>
                      <a:pt x="0" y="1524127"/>
                    </a:lnTo>
                    <a:lnTo>
                      <a:pt x="0" y="0"/>
                    </a:lnTo>
                    <a:close/>
                  </a:path>
                </a:pathLst>
              </a:custGeom>
              <a:blipFill>
                <a:blip r:embed="rId5"/>
                <a:stretch>
                  <a:fillRect l="0" t="0" r="3" b="3"/>
                </a:stretch>
              </a:blipFill>
            </p:spPr>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9512" y="0"/>
            <a:ext cx="34466341" cy="43200000"/>
            <a:chOff x="0" y="0"/>
            <a:chExt cx="10943063" cy="13716000"/>
          </a:xfrm>
        </p:grpSpPr>
        <p:sp>
          <p:nvSpPr>
            <p:cNvPr name="Freeform 3" id="3"/>
            <p:cNvSpPr/>
            <p:nvPr/>
          </p:nvSpPr>
          <p:spPr>
            <a:xfrm flipH="false" flipV="false" rot="0">
              <a:off x="0" y="0"/>
              <a:ext cx="10943063" cy="13716000"/>
            </a:xfrm>
            <a:custGeom>
              <a:avLst/>
              <a:gdLst/>
              <a:ahLst/>
              <a:cxnLst/>
              <a:rect r="r" b="b" t="t" l="l"/>
              <a:pathLst>
                <a:path h="13716000" w="10943063">
                  <a:moveTo>
                    <a:pt x="0" y="0"/>
                  </a:moveTo>
                  <a:lnTo>
                    <a:pt x="10943063" y="0"/>
                  </a:lnTo>
                  <a:lnTo>
                    <a:pt x="10943063" y="13716000"/>
                  </a:lnTo>
                  <a:lnTo>
                    <a:pt x="0" y="13716000"/>
                  </a:lnTo>
                  <a:lnTo>
                    <a:pt x="0" y="0"/>
                  </a:lnTo>
                  <a:close/>
                </a:path>
              </a:pathLst>
            </a:custGeom>
            <a:blipFill>
              <a:blip r:embed="rId2"/>
              <a:stretch>
                <a:fillRect l="0" t="-36431" r="0" b="-36431"/>
              </a:stretch>
            </a:blipFill>
          </p:spPr>
        </p:sp>
      </p:grpSp>
      <p:grpSp>
        <p:nvGrpSpPr>
          <p:cNvPr name="Group 4" id="4"/>
          <p:cNvGrpSpPr/>
          <p:nvPr/>
        </p:nvGrpSpPr>
        <p:grpSpPr>
          <a:xfrm rot="0">
            <a:off x="716596" y="6052291"/>
            <a:ext cx="30965502" cy="36407358"/>
            <a:chOff x="0" y="0"/>
            <a:chExt cx="2589379" cy="3044434"/>
          </a:xfrm>
        </p:grpSpPr>
        <p:sp>
          <p:nvSpPr>
            <p:cNvPr name="Freeform 5" id="5"/>
            <p:cNvSpPr/>
            <p:nvPr/>
          </p:nvSpPr>
          <p:spPr>
            <a:xfrm flipH="false" flipV="false" rot="0">
              <a:off x="0" y="0"/>
              <a:ext cx="2589379" cy="3044434"/>
            </a:xfrm>
            <a:custGeom>
              <a:avLst/>
              <a:gdLst/>
              <a:ahLst/>
              <a:cxnLst/>
              <a:rect r="r" b="b" t="t" l="l"/>
              <a:pathLst>
                <a:path h="3044434" w="2589379">
                  <a:moveTo>
                    <a:pt x="0" y="0"/>
                  </a:moveTo>
                  <a:lnTo>
                    <a:pt x="2589379" y="0"/>
                  </a:lnTo>
                  <a:lnTo>
                    <a:pt x="2589379" y="3044434"/>
                  </a:lnTo>
                  <a:lnTo>
                    <a:pt x="0" y="3044434"/>
                  </a:lnTo>
                  <a:close/>
                </a:path>
              </a:pathLst>
            </a:custGeom>
            <a:solidFill>
              <a:srgbClr val="FAFAFA"/>
            </a:solidFill>
          </p:spPr>
        </p:sp>
        <p:sp>
          <p:nvSpPr>
            <p:cNvPr name="TextBox 6" id="6"/>
            <p:cNvSpPr txBox="true"/>
            <p:nvPr/>
          </p:nvSpPr>
          <p:spPr>
            <a:xfrm>
              <a:off x="0" y="-19050"/>
              <a:ext cx="2589379" cy="3063484"/>
            </a:xfrm>
            <a:prstGeom prst="rect">
              <a:avLst/>
            </a:prstGeom>
          </p:spPr>
          <p:txBody>
            <a:bodyPr anchor="ctr" rtlCol="false" tIns="50800" lIns="50800" bIns="50800" rIns="50800"/>
            <a:lstStyle/>
            <a:p>
              <a:pPr algn="ctr">
                <a:lnSpc>
                  <a:spcPts val="5399"/>
                </a:lnSpc>
              </a:pPr>
            </a:p>
          </p:txBody>
        </p:sp>
      </p:grpSp>
      <p:sp>
        <p:nvSpPr>
          <p:cNvPr name="TextBox 7" id="7"/>
          <p:cNvSpPr txBox="true"/>
          <p:nvPr/>
        </p:nvSpPr>
        <p:spPr>
          <a:xfrm rot="0">
            <a:off x="1337912" y="6749145"/>
            <a:ext cx="29911493" cy="1073785"/>
          </a:xfrm>
          <a:prstGeom prst="rect">
            <a:avLst/>
          </a:prstGeom>
        </p:spPr>
        <p:txBody>
          <a:bodyPr anchor="t" rtlCol="false" tIns="0" lIns="0" bIns="0" rIns="0">
            <a:spAutoFit/>
          </a:bodyPr>
          <a:lstStyle/>
          <a:p>
            <a:pPr algn="ctr">
              <a:lnSpc>
                <a:spcPts val="8119"/>
              </a:lnSpc>
            </a:pPr>
            <a:r>
              <a:rPr lang="en-US" b="true" sz="6999">
                <a:solidFill>
                  <a:srgbClr val="FF0000"/>
                </a:solidFill>
                <a:latin typeface="Arial Bold"/>
                <a:ea typeface="Arial Bold"/>
                <a:cs typeface="Arial Bold"/>
                <a:sym typeface="Arial Bold"/>
              </a:rPr>
              <a:t>SUGESTÃO 1</a:t>
            </a:r>
          </a:p>
        </p:txBody>
      </p:sp>
      <p:sp>
        <p:nvSpPr>
          <p:cNvPr name="TextBox 8" id="8"/>
          <p:cNvSpPr txBox="true"/>
          <p:nvPr/>
        </p:nvSpPr>
        <p:spPr>
          <a:xfrm rot="0">
            <a:off x="1433192" y="14804709"/>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9" id="9"/>
          <p:cNvSpPr txBox="true"/>
          <p:nvPr/>
        </p:nvSpPr>
        <p:spPr>
          <a:xfrm rot="0">
            <a:off x="1795320" y="13128085"/>
            <a:ext cx="13686584"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INTRODUÇÃO</a:t>
            </a:r>
          </a:p>
        </p:txBody>
      </p:sp>
      <p:sp>
        <p:nvSpPr>
          <p:cNvPr name="TextBox 10" id="10"/>
          <p:cNvSpPr txBox="true"/>
          <p:nvPr/>
        </p:nvSpPr>
        <p:spPr>
          <a:xfrm rot="0">
            <a:off x="1795320" y="21823057"/>
            <a:ext cx="13686584"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METODOLOGIA</a:t>
            </a:r>
          </a:p>
        </p:txBody>
      </p:sp>
      <p:sp>
        <p:nvSpPr>
          <p:cNvPr name="TextBox 11" id="11"/>
          <p:cNvSpPr txBox="true"/>
          <p:nvPr/>
        </p:nvSpPr>
        <p:spPr>
          <a:xfrm rot="0">
            <a:off x="1795320" y="31211324"/>
            <a:ext cx="13686584"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RESULTADOS</a:t>
            </a:r>
          </a:p>
        </p:txBody>
      </p:sp>
      <p:sp>
        <p:nvSpPr>
          <p:cNvPr name="TextBox 12" id="12"/>
          <p:cNvSpPr txBox="true"/>
          <p:nvPr/>
        </p:nvSpPr>
        <p:spPr>
          <a:xfrm rot="0">
            <a:off x="16922754" y="24592109"/>
            <a:ext cx="13686584"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CONCLUSÃO</a:t>
            </a:r>
          </a:p>
        </p:txBody>
      </p:sp>
      <p:sp>
        <p:nvSpPr>
          <p:cNvPr name="TextBox 13" id="13"/>
          <p:cNvSpPr txBox="true"/>
          <p:nvPr/>
        </p:nvSpPr>
        <p:spPr>
          <a:xfrm rot="0">
            <a:off x="16922754" y="33861926"/>
            <a:ext cx="13686584" cy="1073785"/>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AGRADECIMENTOS</a:t>
            </a:r>
          </a:p>
        </p:txBody>
      </p:sp>
      <p:sp>
        <p:nvSpPr>
          <p:cNvPr name="Freeform 14" id="14"/>
          <p:cNvSpPr/>
          <p:nvPr/>
        </p:nvSpPr>
        <p:spPr>
          <a:xfrm flipH="false" flipV="false" rot="0">
            <a:off x="17795189" y="12882550"/>
            <a:ext cx="11941713" cy="8717450"/>
          </a:xfrm>
          <a:custGeom>
            <a:avLst/>
            <a:gdLst/>
            <a:ahLst/>
            <a:cxnLst/>
            <a:rect r="r" b="b" t="t" l="l"/>
            <a:pathLst>
              <a:path h="8717450" w="11941713">
                <a:moveTo>
                  <a:pt x="0" y="0"/>
                </a:moveTo>
                <a:lnTo>
                  <a:pt x="11941713" y="0"/>
                </a:lnTo>
                <a:lnTo>
                  <a:pt x="11941713" y="8717450"/>
                </a:lnTo>
                <a:lnTo>
                  <a:pt x="0" y="87174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5" id="15"/>
          <p:cNvSpPr txBox="true"/>
          <p:nvPr/>
        </p:nvSpPr>
        <p:spPr>
          <a:xfrm rot="0">
            <a:off x="1433192" y="23499681"/>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16" id="16"/>
          <p:cNvSpPr txBox="true"/>
          <p:nvPr/>
        </p:nvSpPr>
        <p:spPr>
          <a:xfrm rot="0">
            <a:off x="1433192" y="32887948"/>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17" id="17"/>
          <p:cNvSpPr txBox="true"/>
          <p:nvPr/>
        </p:nvSpPr>
        <p:spPr>
          <a:xfrm rot="0">
            <a:off x="16560627" y="26268734"/>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18" id="18"/>
          <p:cNvSpPr txBox="true"/>
          <p:nvPr/>
        </p:nvSpPr>
        <p:spPr>
          <a:xfrm rot="0">
            <a:off x="16560627" y="35538551"/>
            <a:ext cx="14410838" cy="1295400"/>
          </a:xfrm>
          <a:prstGeom prst="rect">
            <a:avLst/>
          </a:prstGeom>
        </p:spPr>
        <p:txBody>
          <a:bodyPr anchor="t" rtlCol="false" tIns="0" lIns="0" bIns="0" rIns="0">
            <a:spAutoFit/>
          </a:bodyPr>
          <a:lstStyle/>
          <a:p>
            <a:pPr algn="ctr">
              <a:lnSpc>
                <a:spcPts val="5040"/>
              </a:lnSpc>
            </a:pPr>
            <a:r>
              <a:rPr lang="en-US" sz="4200">
                <a:solidFill>
                  <a:srgbClr val="000000"/>
                </a:solidFill>
                <a:latin typeface="Arial"/>
                <a:ea typeface="Arial"/>
                <a:cs typeface="Arial"/>
                <a:sym typeface="Arial"/>
              </a:rPr>
              <a:t>TEXTO OU FIGURAS (LOGO DAS INSTITUIÇÕES DE FOMENTO)</a:t>
            </a:r>
          </a:p>
        </p:txBody>
      </p:sp>
      <p:sp>
        <p:nvSpPr>
          <p:cNvPr name="TextBox 19" id="19"/>
          <p:cNvSpPr txBox="true"/>
          <p:nvPr/>
        </p:nvSpPr>
        <p:spPr>
          <a:xfrm rot="0">
            <a:off x="1243601" y="8013430"/>
            <a:ext cx="29911493" cy="3882517"/>
          </a:xfrm>
          <a:prstGeom prst="rect">
            <a:avLst/>
          </a:prstGeom>
        </p:spPr>
        <p:txBody>
          <a:bodyPr anchor="t" rtlCol="false" tIns="0" lIns="0" bIns="0" rIns="0">
            <a:spAutoFit/>
          </a:bodyPr>
          <a:lstStyle/>
          <a:p>
            <a:pPr algn="ctr">
              <a:lnSpc>
                <a:spcPts val="6298"/>
              </a:lnSpc>
            </a:pPr>
            <a:r>
              <a:rPr lang="en-US" sz="4700" u="sng">
                <a:solidFill>
                  <a:srgbClr val="000000"/>
                </a:solidFill>
                <a:latin typeface="Arial"/>
                <a:ea typeface="Arial"/>
                <a:cs typeface="Arial"/>
                <a:sym typeface="Arial"/>
              </a:rPr>
              <a:t>Autor principal</a:t>
            </a:r>
            <a:r>
              <a:rPr lang="en-US" sz="4700">
                <a:solidFill>
                  <a:srgbClr val="000000"/>
                </a:solidFill>
                <a:latin typeface="Arial"/>
                <a:ea typeface="Arial"/>
                <a:cs typeface="Arial"/>
                <a:sym typeface="Arial"/>
              </a:rPr>
              <a:t>1</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Orientador</a:t>
            </a:r>
            <a:r>
              <a:rPr lang="en-US" sz="4700">
                <a:solidFill>
                  <a:srgbClr val="000000"/>
                </a:solidFill>
                <a:latin typeface="Arial"/>
                <a:ea typeface="Arial"/>
                <a:cs typeface="Arial"/>
                <a:sym typeface="Arial"/>
              </a:rPr>
              <a:t>3</a:t>
            </a:r>
          </a:p>
          <a:p>
            <a:pPr algn="ctr">
              <a:lnSpc>
                <a:spcPts val="6067"/>
              </a:lnSpc>
            </a:pPr>
          </a:p>
          <a:p>
            <a:pPr algn="l">
              <a:lnSpc>
                <a:spcPts val="4560"/>
              </a:lnSpc>
            </a:pPr>
            <a:r>
              <a:rPr lang="en-US" sz="3800">
                <a:solidFill>
                  <a:srgbClr val="000000"/>
                </a:solidFill>
                <a:latin typeface="Arial"/>
                <a:ea typeface="Arial"/>
                <a:cs typeface="Arial"/>
                <a:sym typeface="Arial"/>
              </a:rPr>
              <a:t>1</a:t>
            </a:r>
            <a:r>
              <a:rPr lang="en-US" sz="3800">
                <a:solidFill>
                  <a:srgbClr val="000000"/>
                </a:solidFill>
                <a:latin typeface="Arial"/>
                <a:ea typeface="Arial"/>
                <a:cs typeface="Arial"/>
                <a:sym typeface="Arial"/>
              </a:rPr>
              <a:t> Acadêmico de Pós-Graduação (Mestrado) em Biociências e Fisiopatologia, Universidade Estadual de Maringá, Maringá/PR.</a:t>
            </a:r>
          </a:p>
          <a:p>
            <a:pPr algn="l">
              <a:lnSpc>
                <a:spcPts val="4560"/>
              </a:lnSpc>
            </a:pPr>
            <a:r>
              <a:rPr lang="en-US" sz="3800">
                <a:solidFill>
                  <a:srgbClr val="000000"/>
                </a:solidFill>
                <a:latin typeface="Arial"/>
                <a:ea typeface="Arial"/>
                <a:cs typeface="Arial"/>
                <a:sym typeface="Arial"/>
              </a:rPr>
              <a:t>2</a:t>
            </a:r>
            <a:r>
              <a:rPr lang="en-US" sz="3800">
                <a:solidFill>
                  <a:srgbClr val="000000"/>
                </a:solidFill>
                <a:latin typeface="Arial"/>
                <a:ea typeface="Arial"/>
                <a:cs typeface="Arial"/>
                <a:sym typeface="Arial"/>
              </a:rPr>
              <a:t> Acadêmico de Graduação em Biomedicina, Universidade Estadual de Maringá, Maringá/PR.</a:t>
            </a:r>
          </a:p>
          <a:p>
            <a:pPr algn="l">
              <a:lnSpc>
                <a:spcPts val="4560"/>
              </a:lnSpc>
            </a:pPr>
            <a:r>
              <a:rPr lang="en-US" sz="3800">
                <a:solidFill>
                  <a:srgbClr val="000000"/>
                </a:solidFill>
                <a:latin typeface="Arial"/>
                <a:ea typeface="Arial"/>
                <a:cs typeface="Arial"/>
                <a:sym typeface="Arial"/>
              </a:rPr>
              <a:t>3</a:t>
            </a:r>
            <a:r>
              <a:rPr lang="en-US" sz="3800">
                <a:solidFill>
                  <a:srgbClr val="000000"/>
                </a:solidFill>
                <a:latin typeface="Arial"/>
                <a:ea typeface="Arial"/>
                <a:cs typeface="Arial"/>
                <a:sym typeface="Arial"/>
              </a:rPr>
              <a:t> Docente – Departamento de Análises Clínicas e Biomedicina, Universidade Estadual de Maringá, Maringá/PR.</a:t>
            </a:r>
          </a:p>
          <a:p>
            <a:pPr algn="l">
              <a:lnSpc>
                <a:spcPts val="4560"/>
              </a:lnSpc>
            </a:pPr>
            <a:r>
              <a:rPr lang="en-US" sz="3800">
                <a:solidFill>
                  <a:srgbClr val="000000"/>
                </a:solidFill>
                <a:latin typeface="Arial"/>
                <a:ea typeface="Arial"/>
                <a:cs typeface="Arial"/>
                <a:sym typeface="Arial"/>
              </a:rPr>
              <a:t>E-mail para correspondência: </a:t>
            </a:r>
            <a:r>
              <a:rPr lang="en-US" sz="3800" u="sng">
                <a:solidFill>
                  <a:srgbClr val="000000"/>
                </a:solidFill>
                <a:latin typeface="Arial"/>
                <a:ea typeface="Arial"/>
                <a:cs typeface="Arial"/>
                <a:sym typeface="Arial"/>
              </a:rPr>
              <a:t>autor@gmail.com</a:t>
            </a:r>
          </a:p>
        </p:txBody>
      </p:sp>
      <p:sp>
        <p:nvSpPr>
          <p:cNvPr name="TextBox 20" id="20"/>
          <p:cNvSpPr txBox="true"/>
          <p:nvPr/>
        </p:nvSpPr>
        <p:spPr>
          <a:xfrm rot="0">
            <a:off x="16606510" y="22337435"/>
            <a:ext cx="14364954" cy="590550"/>
          </a:xfrm>
          <a:prstGeom prst="rect">
            <a:avLst/>
          </a:prstGeom>
        </p:spPr>
        <p:txBody>
          <a:bodyPr anchor="t" rtlCol="false" tIns="0" lIns="0" bIns="0" rIns="0">
            <a:spAutoFit/>
          </a:bodyPr>
          <a:lstStyle/>
          <a:p>
            <a:pPr algn="ctr">
              <a:lnSpc>
                <a:spcPts val="4560"/>
              </a:lnSpc>
            </a:pPr>
            <a:r>
              <a:rPr lang="en-US" sz="3800" i="true">
                <a:solidFill>
                  <a:srgbClr val="000000"/>
                </a:solidFill>
                <a:latin typeface="Arial Italics"/>
                <a:ea typeface="Arial Italics"/>
                <a:cs typeface="Arial Italics"/>
                <a:sym typeface="Arial Italics"/>
              </a:rPr>
              <a:t>Fig 1. Exemplo de gráfico.</a:t>
            </a:r>
          </a:p>
        </p:txBody>
      </p:sp>
      <p:grpSp>
        <p:nvGrpSpPr>
          <p:cNvPr name="Group 21" id="21"/>
          <p:cNvGrpSpPr/>
          <p:nvPr/>
        </p:nvGrpSpPr>
        <p:grpSpPr>
          <a:xfrm rot="0">
            <a:off x="1032227" y="523253"/>
            <a:ext cx="30335547" cy="4866131"/>
            <a:chOff x="0" y="0"/>
            <a:chExt cx="40447396" cy="6488175"/>
          </a:xfrm>
        </p:grpSpPr>
        <p:sp>
          <p:nvSpPr>
            <p:cNvPr name="TextBox 22" id="22"/>
            <p:cNvSpPr txBox="true"/>
            <p:nvPr/>
          </p:nvSpPr>
          <p:spPr>
            <a:xfrm rot="0">
              <a:off x="816103" y="5385465"/>
              <a:ext cx="20916434"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15º Simpósio de Biociências Aplicadas à Farmácia</a:t>
              </a:r>
            </a:p>
          </p:txBody>
        </p:sp>
        <p:sp>
          <p:nvSpPr>
            <p:cNvPr name="TextBox 23" id="23"/>
            <p:cNvSpPr txBox="true"/>
            <p:nvPr/>
          </p:nvSpPr>
          <p:spPr>
            <a:xfrm rot="0">
              <a:off x="22221250" y="5385465"/>
              <a:ext cx="16917405"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11ª Semana Acadêmica de Biomedicina</a:t>
              </a:r>
            </a:p>
          </p:txBody>
        </p:sp>
        <p:sp>
          <p:nvSpPr>
            <p:cNvPr name="TextBox 24" id="24"/>
            <p:cNvSpPr txBox="true"/>
            <p:nvPr/>
          </p:nvSpPr>
          <p:spPr>
            <a:xfrm rot="0">
              <a:off x="4153388" y="1268635"/>
              <a:ext cx="33506637" cy="1745005"/>
            </a:xfrm>
            <a:prstGeom prst="rect">
              <a:avLst/>
            </a:prstGeom>
          </p:spPr>
          <p:txBody>
            <a:bodyPr anchor="t" rtlCol="false" tIns="0" lIns="0" bIns="0" rIns="0">
              <a:spAutoFit/>
            </a:bodyPr>
            <a:lstStyle/>
            <a:p>
              <a:pPr algn="ctr">
                <a:lnSpc>
                  <a:spcPts val="11250"/>
                </a:lnSpc>
              </a:pPr>
              <a:r>
                <a:rPr lang="en-US" b="true" sz="12365" spc="-183">
                  <a:solidFill>
                    <a:srgbClr val="FAFAFA"/>
                  </a:solidFill>
                  <a:latin typeface="Garet Bold"/>
                  <a:ea typeface="Garet Bold"/>
                  <a:cs typeface="Garet Bold"/>
                  <a:sym typeface="Garet Bold"/>
                </a:rPr>
                <a:t>CIÊNCIA EM TRANSFORMAÇÃO</a:t>
              </a:r>
            </a:p>
          </p:txBody>
        </p:sp>
        <p:sp>
          <p:nvSpPr>
            <p:cNvPr name="TextBox 25" id="25"/>
            <p:cNvSpPr txBox="true"/>
            <p:nvPr/>
          </p:nvSpPr>
          <p:spPr>
            <a:xfrm rot="0">
              <a:off x="8574359" y="3056054"/>
              <a:ext cx="24031999" cy="2033757"/>
            </a:xfrm>
            <a:prstGeom prst="rect">
              <a:avLst/>
            </a:prstGeom>
          </p:spPr>
          <p:txBody>
            <a:bodyPr anchor="t" rtlCol="false" tIns="0" lIns="0" bIns="0" rIns="0">
              <a:spAutoFit/>
            </a:bodyPr>
            <a:lstStyle/>
            <a:p>
              <a:pPr algn="ctr">
                <a:lnSpc>
                  <a:spcPts val="11587"/>
                </a:lnSpc>
              </a:pPr>
              <a:r>
                <a:rPr lang="en-US" b="true" sz="8583" spc="-127">
                  <a:solidFill>
                    <a:srgbClr val="F8ECE2"/>
                  </a:solidFill>
                  <a:latin typeface="Segoe Script Bold"/>
                  <a:ea typeface="Segoe Script Bold"/>
                  <a:cs typeface="Segoe Script Bold"/>
                  <a:sym typeface="Segoe Script Bold"/>
                </a:rPr>
                <a:t>Conectando saberes em saúde</a:t>
              </a:r>
            </a:p>
          </p:txBody>
        </p:sp>
        <p:grpSp>
          <p:nvGrpSpPr>
            <p:cNvPr name="Group 26" id="26"/>
            <p:cNvGrpSpPr/>
            <p:nvPr/>
          </p:nvGrpSpPr>
          <p:grpSpPr>
            <a:xfrm rot="0">
              <a:off x="0" y="0"/>
              <a:ext cx="4155416" cy="4571706"/>
              <a:chOff x="0" y="0"/>
              <a:chExt cx="2419566" cy="2661958"/>
            </a:xfrm>
          </p:grpSpPr>
          <p:sp>
            <p:nvSpPr>
              <p:cNvPr name="Freeform 27" id="27"/>
              <p:cNvSpPr/>
              <p:nvPr/>
            </p:nvSpPr>
            <p:spPr>
              <a:xfrm flipH="false" flipV="false" rot="0">
                <a:off x="0" y="0"/>
                <a:ext cx="2419604" cy="2661920"/>
              </a:xfrm>
              <a:custGeom>
                <a:avLst/>
                <a:gdLst/>
                <a:ahLst/>
                <a:cxnLst/>
                <a:rect r="r" b="b" t="t" l="l"/>
                <a:pathLst>
                  <a:path h="2661920" w="2419604">
                    <a:moveTo>
                      <a:pt x="0" y="0"/>
                    </a:moveTo>
                    <a:lnTo>
                      <a:pt x="2419604" y="0"/>
                    </a:lnTo>
                    <a:lnTo>
                      <a:pt x="2419604" y="2661920"/>
                    </a:lnTo>
                    <a:lnTo>
                      <a:pt x="0" y="2661920"/>
                    </a:lnTo>
                    <a:lnTo>
                      <a:pt x="0" y="0"/>
                    </a:lnTo>
                    <a:close/>
                  </a:path>
                </a:pathLst>
              </a:custGeom>
              <a:blipFill>
                <a:blip r:embed="rId5"/>
                <a:stretch>
                  <a:fillRect l="-5008" t="0" r="-5007" b="-1"/>
                </a:stretch>
              </a:blipFill>
            </p:spPr>
          </p:sp>
        </p:grpSp>
        <p:grpSp>
          <p:nvGrpSpPr>
            <p:cNvPr name="Group 28" id="28"/>
            <p:cNvGrpSpPr/>
            <p:nvPr/>
          </p:nvGrpSpPr>
          <p:grpSpPr>
            <a:xfrm rot="0">
              <a:off x="38006911" y="2826325"/>
              <a:ext cx="2263486" cy="2263486"/>
              <a:chOff x="0" y="0"/>
              <a:chExt cx="1317955" cy="1317955"/>
            </a:xfrm>
          </p:grpSpPr>
          <p:sp>
            <p:nvSpPr>
              <p:cNvPr name="Freeform 29" id="29"/>
              <p:cNvSpPr/>
              <p:nvPr/>
            </p:nvSpPr>
            <p:spPr>
              <a:xfrm flipH="false" flipV="false" rot="0">
                <a:off x="0" y="0"/>
                <a:ext cx="1318006" cy="1318006"/>
              </a:xfrm>
              <a:custGeom>
                <a:avLst/>
                <a:gdLst/>
                <a:ahLst/>
                <a:cxnLst/>
                <a:rect r="r" b="b" t="t" l="l"/>
                <a:pathLst>
                  <a:path h="1318006" w="1318006">
                    <a:moveTo>
                      <a:pt x="0" y="0"/>
                    </a:moveTo>
                    <a:lnTo>
                      <a:pt x="1318006" y="0"/>
                    </a:lnTo>
                    <a:lnTo>
                      <a:pt x="1318006" y="1318006"/>
                    </a:lnTo>
                    <a:lnTo>
                      <a:pt x="0" y="1318006"/>
                    </a:lnTo>
                    <a:lnTo>
                      <a:pt x="0" y="0"/>
                    </a:lnTo>
                    <a:close/>
                  </a:path>
                </a:pathLst>
              </a:custGeom>
              <a:blipFill>
                <a:blip r:embed="rId6"/>
                <a:stretch>
                  <a:fillRect l="0" t="0" r="3" b="3"/>
                </a:stretch>
              </a:blipFill>
            </p:spPr>
          </p:sp>
        </p:grpSp>
        <p:grpSp>
          <p:nvGrpSpPr>
            <p:cNvPr name="Group 30" id="30"/>
            <p:cNvGrpSpPr/>
            <p:nvPr/>
          </p:nvGrpSpPr>
          <p:grpSpPr>
            <a:xfrm rot="0">
              <a:off x="37829913" y="0"/>
              <a:ext cx="2617482" cy="2617482"/>
              <a:chOff x="0" y="0"/>
              <a:chExt cx="1524076" cy="1524076"/>
            </a:xfrm>
          </p:grpSpPr>
          <p:sp>
            <p:nvSpPr>
              <p:cNvPr name="Freeform 31" id="31"/>
              <p:cNvSpPr/>
              <p:nvPr/>
            </p:nvSpPr>
            <p:spPr>
              <a:xfrm flipH="false" flipV="false" rot="0">
                <a:off x="0" y="0"/>
                <a:ext cx="1524127" cy="1524127"/>
              </a:xfrm>
              <a:custGeom>
                <a:avLst/>
                <a:gdLst/>
                <a:ahLst/>
                <a:cxnLst/>
                <a:rect r="r" b="b" t="t" l="l"/>
                <a:pathLst>
                  <a:path h="1524127" w="1524127">
                    <a:moveTo>
                      <a:pt x="0" y="0"/>
                    </a:moveTo>
                    <a:lnTo>
                      <a:pt x="1524127" y="0"/>
                    </a:lnTo>
                    <a:lnTo>
                      <a:pt x="1524127" y="1524127"/>
                    </a:lnTo>
                    <a:lnTo>
                      <a:pt x="0" y="1524127"/>
                    </a:lnTo>
                    <a:lnTo>
                      <a:pt x="0" y="0"/>
                    </a:lnTo>
                    <a:close/>
                  </a:path>
                </a:pathLst>
              </a:custGeom>
              <a:blipFill>
                <a:blip r:embed="rId7"/>
                <a:stretch>
                  <a:fillRect l="0" t="0" r="3" b="3"/>
                </a:stretch>
              </a:blipFill>
            </p:spPr>
          </p:sp>
        </p:gr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9512" y="0"/>
            <a:ext cx="34466341" cy="43200000"/>
            <a:chOff x="0" y="0"/>
            <a:chExt cx="10943063" cy="13716000"/>
          </a:xfrm>
        </p:grpSpPr>
        <p:sp>
          <p:nvSpPr>
            <p:cNvPr name="Freeform 3" id="3"/>
            <p:cNvSpPr/>
            <p:nvPr/>
          </p:nvSpPr>
          <p:spPr>
            <a:xfrm flipH="false" flipV="false" rot="0">
              <a:off x="0" y="0"/>
              <a:ext cx="10943063" cy="13716000"/>
            </a:xfrm>
            <a:custGeom>
              <a:avLst/>
              <a:gdLst/>
              <a:ahLst/>
              <a:cxnLst/>
              <a:rect r="r" b="b" t="t" l="l"/>
              <a:pathLst>
                <a:path h="13716000" w="10943063">
                  <a:moveTo>
                    <a:pt x="0" y="0"/>
                  </a:moveTo>
                  <a:lnTo>
                    <a:pt x="10943063" y="0"/>
                  </a:lnTo>
                  <a:lnTo>
                    <a:pt x="10943063" y="13716000"/>
                  </a:lnTo>
                  <a:lnTo>
                    <a:pt x="0" y="13716000"/>
                  </a:lnTo>
                  <a:lnTo>
                    <a:pt x="0" y="0"/>
                  </a:lnTo>
                  <a:close/>
                </a:path>
              </a:pathLst>
            </a:custGeom>
            <a:blipFill>
              <a:blip r:embed="rId2"/>
              <a:stretch>
                <a:fillRect l="0" t="-36431" r="0" b="-36431"/>
              </a:stretch>
            </a:blipFill>
          </p:spPr>
        </p:sp>
      </p:grpSp>
      <p:grpSp>
        <p:nvGrpSpPr>
          <p:cNvPr name="Group 4" id="4"/>
          <p:cNvGrpSpPr/>
          <p:nvPr/>
        </p:nvGrpSpPr>
        <p:grpSpPr>
          <a:xfrm rot="0">
            <a:off x="716596" y="6052291"/>
            <a:ext cx="30965502" cy="36407358"/>
            <a:chOff x="0" y="0"/>
            <a:chExt cx="2589379" cy="3044434"/>
          </a:xfrm>
        </p:grpSpPr>
        <p:sp>
          <p:nvSpPr>
            <p:cNvPr name="Freeform 5" id="5"/>
            <p:cNvSpPr/>
            <p:nvPr/>
          </p:nvSpPr>
          <p:spPr>
            <a:xfrm flipH="false" flipV="false" rot="0">
              <a:off x="0" y="0"/>
              <a:ext cx="2589379" cy="3044434"/>
            </a:xfrm>
            <a:custGeom>
              <a:avLst/>
              <a:gdLst/>
              <a:ahLst/>
              <a:cxnLst/>
              <a:rect r="r" b="b" t="t" l="l"/>
              <a:pathLst>
                <a:path h="3044434" w="2589379">
                  <a:moveTo>
                    <a:pt x="0" y="0"/>
                  </a:moveTo>
                  <a:lnTo>
                    <a:pt x="2589379" y="0"/>
                  </a:lnTo>
                  <a:lnTo>
                    <a:pt x="2589379" y="3044434"/>
                  </a:lnTo>
                  <a:lnTo>
                    <a:pt x="0" y="3044434"/>
                  </a:lnTo>
                  <a:close/>
                </a:path>
              </a:pathLst>
            </a:custGeom>
            <a:solidFill>
              <a:srgbClr val="FAFAFA"/>
            </a:solidFill>
          </p:spPr>
        </p:sp>
        <p:sp>
          <p:nvSpPr>
            <p:cNvPr name="TextBox 6" id="6"/>
            <p:cNvSpPr txBox="true"/>
            <p:nvPr/>
          </p:nvSpPr>
          <p:spPr>
            <a:xfrm>
              <a:off x="0" y="-19050"/>
              <a:ext cx="2589379" cy="3063484"/>
            </a:xfrm>
            <a:prstGeom prst="rect">
              <a:avLst/>
            </a:prstGeom>
          </p:spPr>
          <p:txBody>
            <a:bodyPr anchor="ctr" rtlCol="false" tIns="50800" lIns="50800" bIns="50800" rIns="50800"/>
            <a:lstStyle/>
            <a:p>
              <a:pPr algn="ctr">
                <a:lnSpc>
                  <a:spcPts val="5399"/>
                </a:lnSpc>
              </a:pPr>
            </a:p>
          </p:txBody>
        </p:sp>
      </p:grpSp>
      <p:sp>
        <p:nvSpPr>
          <p:cNvPr name="TextBox 7" id="7"/>
          <p:cNvSpPr txBox="true"/>
          <p:nvPr/>
        </p:nvSpPr>
        <p:spPr>
          <a:xfrm rot="0">
            <a:off x="1337912" y="6749145"/>
            <a:ext cx="29911493" cy="1073785"/>
          </a:xfrm>
          <a:prstGeom prst="rect">
            <a:avLst/>
          </a:prstGeom>
        </p:spPr>
        <p:txBody>
          <a:bodyPr anchor="t" rtlCol="false" tIns="0" lIns="0" bIns="0" rIns="0">
            <a:spAutoFit/>
          </a:bodyPr>
          <a:lstStyle/>
          <a:p>
            <a:pPr algn="ctr">
              <a:lnSpc>
                <a:spcPts val="8119"/>
              </a:lnSpc>
            </a:pPr>
            <a:r>
              <a:rPr lang="en-US" b="true" sz="6999">
                <a:solidFill>
                  <a:srgbClr val="FF0000"/>
                </a:solidFill>
                <a:latin typeface="Arial Bold"/>
                <a:ea typeface="Arial Bold"/>
                <a:cs typeface="Arial Bold"/>
                <a:sym typeface="Arial Bold"/>
              </a:rPr>
              <a:t>SUGESTÃO 2</a:t>
            </a:r>
          </a:p>
        </p:txBody>
      </p:sp>
      <p:sp>
        <p:nvSpPr>
          <p:cNvPr name="TextBox 8" id="8"/>
          <p:cNvSpPr txBox="true"/>
          <p:nvPr/>
        </p:nvSpPr>
        <p:spPr>
          <a:xfrm rot="0">
            <a:off x="1433192" y="14804709"/>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grpSp>
        <p:nvGrpSpPr>
          <p:cNvPr name="Group 9" id="9"/>
          <p:cNvGrpSpPr/>
          <p:nvPr/>
        </p:nvGrpSpPr>
        <p:grpSpPr>
          <a:xfrm rot="0">
            <a:off x="1433192" y="12791945"/>
            <a:ext cx="14410838" cy="1755589"/>
            <a:chOff x="0" y="0"/>
            <a:chExt cx="19214451" cy="2340786"/>
          </a:xfrm>
        </p:grpSpPr>
        <p:grpSp>
          <p:nvGrpSpPr>
            <p:cNvPr name="Group 10" id="10"/>
            <p:cNvGrpSpPr/>
            <p:nvPr/>
          </p:nvGrpSpPr>
          <p:grpSpPr>
            <a:xfrm rot="0">
              <a:off x="0" y="0"/>
              <a:ext cx="19214451" cy="2340786"/>
              <a:chOff x="0" y="0"/>
              <a:chExt cx="23166993" cy="2822301"/>
            </a:xfrm>
          </p:grpSpPr>
          <p:sp>
            <p:nvSpPr>
              <p:cNvPr name="Freeform 11" id="11"/>
              <p:cNvSpPr/>
              <p:nvPr/>
            </p:nvSpPr>
            <p:spPr>
              <a:xfrm flipH="false" flipV="false" rot="0">
                <a:off x="0" y="0"/>
                <a:ext cx="23166994" cy="2822301"/>
              </a:xfrm>
              <a:custGeom>
                <a:avLst/>
                <a:gdLst/>
                <a:ahLst/>
                <a:cxnLst/>
                <a:rect r="r" b="b" t="t" l="l"/>
                <a:pathLst>
                  <a:path h="2822301" w="23166994">
                    <a:moveTo>
                      <a:pt x="0" y="0"/>
                    </a:moveTo>
                    <a:lnTo>
                      <a:pt x="23166994" y="0"/>
                    </a:lnTo>
                    <a:lnTo>
                      <a:pt x="23166994" y="2822301"/>
                    </a:lnTo>
                    <a:lnTo>
                      <a:pt x="0" y="2822301"/>
                    </a:lnTo>
                    <a:lnTo>
                      <a:pt x="0" y="0"/>
                    </a:lnTo>
                    <a:close/>
                  </a:path>
                </a:pathLst>
              </a:custGeom>
              <a:solidFill>
                <a:srgbClr val="FFBD65"/>
              </a:solidFill>
            </p:spPr>
          </p:sp>
        </p:grpSp>
        <p:sp>
          <p:nvSpPr>
            <p:cNvPr name="TextBox 12" id="12"/>
            <p:cNvSpPr txBox="true"/>
            <p:nvPr/>
          </p:nvSpPr>
          <p:spPr>
            <a:xfrm rot="0">
              <a:off x="482836" y="451361"/>
              <a:ext cx="18248778" cy="1428538"/>
            </a:xfrm>
            <a:prstGeom prst="rect">
              <a:avLst/>
            </a:prstGeom>
          </p:spPr>
          <p:txBody>
            <a:bodyPr anchor="t" rtlCol="false" tIns="0" lIns="0" bIns="0" rIns="0">
              <a:spAutoFit/>
            </a:bodyPr>
            <a:lstStyle/>
            <a:p>
              <a:pPr algn="ctr">
                <a:lnSpc>
                  <a:spcPts val="8119"/>
                </a:lnSpc>
              </a:pPr>
              <a:r>
                <a:rPr lang="en-US" b="true" sz="6999">
                  <a:solidFill>
                    <a:srgbClr val="000000"/>
                  </a:solidFill>
                  <a:latin typeface="Arial Bold"/>
                  <a:ea typeface="Arial Bold"/>
                  <a:cs typeface="Arial Bold"/>
                  <a:sym typeface="Arial Bold"/>
                </a:rPr>
                <a:t>INTRODUÇÃO</a:t>
              </a:r>
            </a:p>
          </p:txBody>
        </p:sp>
      </p:grpSp>
      <p:grpSp>
        <p:nvGrpSpPr>
          <p:cNvPr name="Group 13" id="13"/>
          <p:cNvGrpSpPr/>
          <p:nvPr/>
        </p:nvGrpSpPr>
        <p:grpSpPr>
          <a:xfrm rot="0">
            <a:off x="1433192" y="21486917"/>
            <a:ext cx="14410838" cy="1755589"/>
            <a:chOff x="0" y="0"/>
            <a:chExt cx="19214451" cy="2340786"/>
          </a:xfrm>
        </p:grpSpPr>
        <p:grpSp>
          <p:nvGrpSpPr>
            <p:cNvPr name="Group 14" id="14"/>
            <p:cNvGrpSpPr/>
            <p:nvPr/>
          </p:nvGrpSpPr>
          <p:grpSpPr>
            <a:xfrm rot="0">
              <a:off x="0" y="0"/>
              <a:ext cx="19214451" cy="2340786"/>
              <a:chOff x="0" y="0"/>
              <a:chExt cx="23166993" cy="2822301"/>
            </a:xfrm>
          </p:grpSpPr>
          <p:sp>
            <p:nvSpPr>
              <p:cNvPr name="Freeform 15" id="15"/>
              <p:cNvSpPr/>
              <p:nvPr/>
            </p:nvSpPr>
            <p:spPr>
              <a:xfrm flipH="false" flipV="false" rot="0">
                <a:off x="0" y="0"/>
                <a:ext cx="23166994" cy="2822301"/>
              </a:xfrm>
              <a:custGeom>
                <a:avLst/>
                <a:gdLst/>
                <a:ahLst/>
                <a:cxnLst/>
                <a:rect r="r" b="b" t="t" l="l"/>
                <a:pathLst>
                  <a:path h="2822301" w="23166994">
                    <a:moveTo>
                      <a:pt x="0" y="0"/>
                    </a:moveTo>
                    <a:lnTo>
                      <a:pt x="23166994" y="0"/>
                    </a:lnTo>
                    <a:lnTo>
                      <a:pt x="23166994" y="2822301"/>
                    </a:lnTo>
                    <a:lnTo>
                      <a:pt x="0" y="2822301"/>
                    </a:lnTo>
                    <a:lnTo>
                      <a:pt x="0" y="0"/>
                    </a:lnTo>
                    <a:close/>
                  </a:path>
                </a:pathLst>
              </a:custGeom>
              <a:solidFill>
                <a:srgbClr val="C9501B"/>
              </a:solidFill>
            </p:spPr>
          </p:sp>
        </p:grpSp>
        <p:sp>
          <p:nvSpPr>
            <p:cNvPr name="TextBox 16" id="16"/>
            <p:cNvSpPr txBox="true"/>
            <p:nvPr/>
          </p:nvSpPr>
          <p:spPr>
            <a:xfrm rot="0">
              <a:off x="482836" y="451361"/>
              <a:ext cx="18248778" cy="1428538"/>
            </a:xfrm>
            <a:prstGeom prst="rect">
              <a:avLst/>
            </a:prstGeom>
          </p:spPr>
          <p:txBody>
            <a:bodyPr anchor="t" rtlCol="false" tIns="0" lIns="0" bIns="0" rIns="0">
              <a:spAutoFit/>
            </a:bodyPr>
            <a:lstStyle/>
            <a:p>
              <a:pPr algn="ctr">
                <a:lnSpc>
                  <a:spcPts val="8119"/>
                </a:lnSpc>
              </a:pPr>
              <a:r>
                <a:rPr lang="en-US" b="true" sz="6999">
                  <a:solidFill>
                    <a:srgbClr val="FAFAFA"/>
                  </a:solidFill>
                  <a:latin typeface="Arial Bold"/>
                  <a:ea typeface="Arial Bold"/>
                  <a:cs typeface="Arial Bold"/>
                  <a:sym typeface="Arial Bold"/>
                </a:rPr>
                <a:t>METODOLOGIA</a:t>
              </a:r>
            </a:p>
          </p:txBody>
        </p:sp>
      </p:grpSp>
      <p:grpSp>
        <p:nvGrpSpPr>
          <p:cNvPr name="Group 17" id="17"/>
          <p:cNvGrpSpPr/>
          <p:nvPr/>
        </p:nvGrpSpPr>
        <p:grpSpPr>
          <a:xfrm rot="0">
            <a:off x="1433192" y="32031359"/>
            <a:ext cx="14410838" cy="1755589"/>
            <a:chOff x="0" y="0"/>
            <a:chExt cx="19214451" cy="2340786"/>
          </a:xfrm>
        </p:grpSpPr>
        <p:grpSp>
          <p:nvGrpSpPr>
            <p:cNvPr name="Group 18" id="18"/>
            <p:cNvGrpSpPr/>
            <p:nvPr/>
          </p:nvGrpSpPr>
          <p:grpSpPr>
            <a:xfrm rot="0">
              <a:off x="0" y="0"/>
              <a:ext cx="19214451" cy="2340786"/>
              <a:chOff x="0" y="0"/>
              <a:chExt cx="23166993" cy="2822301"/>
            </a:xfrm>
          </p:grpSpPr>
          <p:sp>
            <p:nvSpPr>
              <p:cNvPr name="Freeform 19" id="19"/>
              <p:cNvSpPr/>
              <p:nvPr/>
            </p:nvSpPr>
            <p:spPr>
              <a:xfrm flipH="false" flipV="false" rot="0">
                <a:off x="0" y="0"/>
                <a:ext cx="23166994" cy="2822301"/>
              </a:xfrm>
              <a:custGeom>
                <a:avLst/>
                <a:gdLst/>
                <a:ahLst/>
                <a:cxnLst/>
                <a:rect r="r" b="b" t="t" l="l"/>
                <a:pathLst>
                  <a:path h="2822301" w="23166994">
                    <a:moveTo>
                      <a:pt x="0" y="0"/>
                    </a:moveTo>
                    <a:lnTo>
                      <a:pt x="23166994" y="0"/>
                    </a:lnTo>
                    <a:lnTo>
                      <a:pt x="23166994" y="2822301"/>
                    </a:lnTo>
                    <a:lnTo>
                      <a:pt x="0" y="2822301"/>
                    </a:lnTo>
                    <a:lnTo>
                      <a:pt x="0" y="0"/>
                    </a:lnTo>
                    <a:close/>
                  </a:path>
                </a:pathLst>
              </a:custGeom>
              <a:solidFill>
                <a:srgbClr val="305303"/>
              </a:solidFill>
            </p:spPr>
          </p:sp>
        </p:grpSp>
        <p:sp>
          <p:nvSpPr>
            <p:cNvPr name="TextBox 20" id="20"/>
            <p:cNvSpPr txBox="true"/>
            <p:nvPr/>
          </p:nvSpPr>
          <p:spPr>
            <a:xfrm rot="0">
              <a:off x="482836" y="451361"/>
              <a:ext cx="18248778" cy="1428538"/>
            </a:xfrm>
            <a:prstGeom prst="rect">
              <a:avLst/>
            </a:prstGeom>
          </p:spPr>
          <p:txBody>
            <a:bodyPr anchor="t" rtlCol="false" tIns="0" lIns="0" bIns="0" rIns="0">
              <a:spAutoFit/>
            </a:bodyPr>
            <a:lstStyle/>
            <a:p>
              <a:pPr algn="ctr">
                <a:lnSpc>
                  <a:spcPts val="8119"/>
                </a:lnSpc>
              </a:pPr>
              <a:r>
                <a:rPr lang="en-US" b="true" sz="6999">
                  <a:solidFill>
                    <a:srgbClr val="FAFAFA"/>
                  </a:solidFill>
                  <a:latin typeface="Arial Bold"/>
                  <a:ea typeface="Arial Bold"/>
                  <a:cs typeface="Arial Bold"/>
                  <a:sym typeface="Arial Bold"/>
                </a:rPr>
                <a:t>RESULTADOS</a:t>
              </a:r>
            </a:p>
          </p:txBody>
        </p:sp>
      </p:grpSp>
      <p:grpSp>
        <p:nvGrpSpPr>
          <p:cNvPr name="Group 21" id="21"/>
          <p:cNvGrpSpPr/>
          <p:nvPr/>
        </p:nvGrpSpPr>
        <p:grpSpPr>
          <a:xfrm rot="0">
            <a:off x="16560627" y="24255970"/>
            <a:ext cx="14410838" cy="1755589"/>
            <a:chOff x="0" y="0"/>
            <a:chExt cx="19214451" cy="2340786"/>
          </a:xfrm>
        </p:grpSpPr>
        <p:grpSp>
          <p:nvGrpSpPr>
            <p:cNvPr name="Group 22" id="22"/>
            <p:cNvGrpSpPr/>
            <p:nvPr/>
          </p:nvGrpSpPr>
          <p:grpSpPr>
            <a:xfrm rot="0">
              <a:off x="0" y="0"/>
              <a:ext cx="19214451" cy="2340786"/>
              <a:chOff x="0" y="0"/>
              <a:chExt cx="23166993" cy="2822301"/>
            </a:xfrm>
          </p:grpSpPr>
          <p:sp>
            <p:nvSpPr>
              <p:cNvPr name="Freeform 23" id="23"/>
              <p:cNvSpPr/>
              <p:nvPr/>
            </p:nvSpPr>
            <p:spPr>
              <a:xfrm flipH="false" flipV="false" rot="0">
                <a:off x="0" y="0"/>
                <a:ext cx="23166994" cy="2822301"/>
              </a:xfrm>
              <a:custGeom>
                <a:avLst/>
                <a:gdLst/>
                <a:ahLst/>
                <a:cxnLst/>
                <a:rect r="r" b="b" t="t" l="l"/>
                <a:pathLst>
                  <a:path h="2822301" w="23166994">
                    <a:moveTo>
                      <a:pt x="805843" y="0"/>
                    </a:moveTo>
                    <a:lnTo>
                      <a:pt x="22361150" y="0"/>
                    </a:lnTo>
                    <a:cubicBezTo>
                      <a:pt x="22806205" y="0"/>
                      <a:pt x="23166994" y="360788"/>
                      <a:pt x="23166994" y="805843"/>
                    </a:cubicBezTo>
                    <a:lnTo>
                      <a:pt x="23166994" y="2016458"/>
                    </a:lnTo>
                    <a:cubicBezTo>
                      <a:pt x="23166994" y="2230181"/>
                      <a:pt x="23082093" y="2435150"/>
                      <a:pt x="22930968" y="2586275"/>
                    </a:cubicBezTo>
                    <a:cubicBezTo>
                      <a:pt x="22779842" y="2737400"/>
                      <a:pt x="22574873" y="2822301"/>
                      <a:pt x="22361150" y="2822301"/>
                    </a:cubicBezTo>
                    <a:lnTo>
                      <a:pt x="805843" y="2822301"/>
                    </a:lnTo>
                    <a:cubicBezTo>
                      <a:pt x="592120" y="2822301"/>
                      <a:pt x="387151" y="2737400"/>
                      <a:pt x="236026" y="2586275"/>
                    </a:cubicBezTo>
                    <a:cubicBezTo>
                      <a:pt x="84901" y="2435150"/>
                      <a:pt x="0" y="2230181"/>
                      <a:pt x="0" y="2016458"/>
                    </a:cubicBezTo>
                    <a:lnTo>
                      <a:pt x="0" y="805843"/>
                    </a:lnTo>
                    <a:cubicBezTo>
                      <a:pt x="0" y="360788"/>
                      <a:pt x="360788" y="0"/>
                      <a:pt x="805843" y="0"/>
                    </a:cubicBezTo>
                    <a:close/>
                  </a:path>
                </a:pathLst>
              </a:custGeom>
              <a:blipFill>
                <a:blip r:embed="rId2"/>
                <a:stretch>
                  <a:fillRect l="0" t="-839259" r="0" b="-839259"/>
                </a:stretch>
              </a:blipFill>
            </p:spPr>
          </p:sp>
        </p:grpSp>
        <p:sp>
          <p:nvSpPr>
            <p:cNvPr name="TextBox 24" id="24"/>
            <p:cNvSpPr txBox="true"/>
            <p:nvPr/>
          </p:nvSpPr>
          <p:spPr>
            <a:xfrm rot="0">
              <a:off x="482836" y="451361"/>
              <a:ext cx="18248778" cy="1428538"/>
            </a:xfrm>
            <a:prstGeom prst="rect">
              <a:avLst/>
            </a:prstGeom>
          </p:spPr>
          <p:txBody>
            <a:bodyPr anchor="t" rtlCol="false" tIns="0" lIns="0" bIns="0" rIns="0">
              <a:spAutoFit/>
            </a:bodyPr>
            <a:lstStyle/>
            <a:p>
              <a:pPr algn="ctr">
                <a:lnSpc>
                  <a:spcPts val="8119"/>
                </a:lnSpc>
              </a:pPr>
              <a:r>
                <a:rPr lang="en-US" b="true" sz="6999">
                  <a:solidFill>
                    <a:srgbClr val="FAFAFA"/>
                  </a:solidFill>
                  <a:latin typeface="Arial Bold"/>
                  <a:ea typeface="Arial Bold"/>
                  <a:cs typeface="Arial Bold"/>
                  <a:sym typeface="Arial Bold"/>
                </a:rPr>
                <a:t>CONCLUSÃO</a:t>
              </a:r>
            </a:p>
          </p:txBody>
        </p:sp>
      </p:grpSp>
      <p:grpSp>
        <p:nvGrpSpPr>
          <p:cNvPr name="Group 25" id="25"/>
          <p:cNvGrpSpPr/>
          <p:nvPr/>
        </p:nvGrpSpPr>
        <p:grpSpPr>
          <a:xfrm rot="0">
            <a:off x="16560627" y="33525786"/>
            <a:ext cx="14410838" cy="1755589"/>
            <a:chOff x="0" y="0"/>
            <a:chExt cx="19214451" cy="2340786"/>
          </a:xfrm>
        </p:grpSpPr>
        <p:grpSp>
          <p:nvGrpSpPr>
            <p:cNvPr name="Group 26" id="26"/>
            <p:cNvGrpSpPr/>
            <p:nvPr/>
          </p:nvGrpSpPr>
          <p:grpSpPr>
            <a:xfrm rot="0">
              <a:off x="0" y="0"/>
              <a:ext cx="19214451" cy="2340786"/>
              <a:chOff x="0" y="0"/>
              <a:chExt cx="23166993" cy="2822301"/>
            </a:xfrm>
          </p:grpSpPr>
          <p:sp>
            <p:nvSpPr>
              <p:cNvPr name="Freeform 27" id="27"/>
              <p:cNvSpPr/>
              <p:nvPr/>
            </p:nvSpPr>
            <p:spPr>
              <a:xfrm flipH="false" flipV="false" rot="0">
                <a:off x="0" y="0"/>
                <a:ext cx="23166994" cy="2822301"/>
              </a:xfrm>
              <a:custGeom>
                <a:avLst/>
                <a:gdLst/>
                <a:ahLst/>
                <a:cxnLst/>
                <a:rect r="r" b="b" t="t" l="l"/>
                <a:pathLst>
                  <a:path h="2822301" w="23166994">
                    <a:moveTo>
                      <a:pt x="0" y="0"/>
                    </a:moveTo>
                    <a:lnTo>
                      <a:pt x="23166994" y="0"/>
                    </a:lnTo>
                    <a:lnTo>
                      <a:pt x="23166994" y="2822301"/>
                    </a:lnTo>
                    <a:lnTo>
                      <a:pt x="0" y="2822301"/>
                    </a:lnTo>
                    <a:lnTo>
                      <a:pt x="0" y="0"/>
                    </a:lnTo>
                    <a:close/>
                  </a:path>
                </a:pathLst>
              </a:custGeom>
              <a:blipFill>
                <a:blip r:embed="rId2"/>
                <a:stretch>
                  <a:fillRect l="0" t="-839259" r="0" b="-839259"/>
                </a:stretch>
              </a:blipFill>
            </p:spPr>
          </p:sp>
        </p:grpSp>
        <p:sp>
          <p:nvSpPr>
            <p:cNvPr name="TextBox 28" id="28"/>
            <p:cNvSpPr txBox="true"/>
            <p:nvPr/>
          </p:nvSpPr>
          <p:spPr>
            <a:xfrm rot="0">
              <a:off x="482836" y="451361"/>
              <a:ext cx="18248778" cy="1428538"/>
            </a:xfrm>
            <a:prstGeom prst="rect">
              <a:avLst/>
            </a:prstGeom>
          </p:spPr>
          <p:txBody>
            <a:bodyPr anchor="t" rtlCol="false" tIns="0" lIns="0" bIns="0" rIns="0">
              <a:spAutoFit/>
            </a:bodyPr>
            <a:lstStyle/>
            <a:p>
              <a:pPr algn="ctr">
                <a:lnSpc>
                  <a:spcPts val="8119"/>
                </a:lnSpc>
              </a:pPr>
              <a:r>
                <a:rPr lang="en-US" b="true" sz="6999">
                  <a:solidFill>
                    <a:srgbClr val="FAFAFA"/>
                  </a:solidFill>
                  <a:latin typeface="Arial Bold"/>
                  <a:ea typeface="Arial Bold"/>
                  <a:cs typeface="Arial Bold"/>
                  <a:sym typeface="Arial Bold"/>
                </a:rPr>
                <a:t>AGRADECIMENTOS</a:t>
              </a:r>
            </a:p>
          </p:txBody>
        </p:sp>
      </p:grpSp>
      <p:sp>
        <p:nvSpPr>
          <p:cNvPr name="Freeform 29" id="29"/>
          <p:cNvSpPr/>
          <p:nvPr/>
        </p:nvSpPr>
        <p:spPr>
          <a:xfrm flipH="false" flipV="false" rot="0">
            <a:off x="17795189" y="12882550"/>
            <a:ext cx="11941713" cy="8717450"/>
          </a:xfrm>
          <a:custGeom>
            <a:avLst/>
            <a:gdLst/>
            <a:ahLst/>
            <a:cxnLst/>
            <a:rect r="r" b="b" t="t" l="l"/>
            <a:pathLst>
              <a:path h="8717450" w="11941713">
                <a:moveTo>
                  <a:pt x="0" y="0"/>
                </a:moveTo>
                <a:lnTo>
                  <a:pt x="11941713" y="0"/>
                </a:lnTo>
                <a:lnTo>
                  <a:pt x="11941713" y="8717450"/>
                </a:lnTo>
                <a:lnTo>
                  <a:pt x="0" y="87174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30" id="30"/>
          <p:cNvSpPr txBox="true"/>
          <p:nvPr/>
        </p:nvSpPr>
        <p:spPr>
          <a:xfrm rot="0">
            <a:off x="1433192" y="23499681"/>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31" id="31"/>
          <p:cNvSpPr txBox="true"/>
          <p:nvPr/>
        </p:nvSpPr>
        <p:spPr>
          <a:xfrm rot="0">
            <a:off x="1433192" y="34044123"/>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32" id="32"/>
          <p:cNvSpPr txBox="true"/>
          <p:nvPr/>
        </p:nvSpPr>
        <p:spPr>
          <a:xfrm rot="0">
            <a:off x="16560627" y="26268734"/>
            <a:ext cx="14410838" cy="5762625"/>
          </a:xfrm>
          <a:prstGeom prst="rect">
            <a:avLst/>
          </a:prstGeom>
        </p:spPr>
        <p:txBody>
          <a:bodyPr anchor="t" rtlCol="false" tIns="0" lIns="0" bIns="0" rIns="0">
            <a:spAutoFit/>
          </a:bodyPr>
          <a:lstStyle/>
          <a:p>
            <a:pPr algn="just">
              <a:lnSpc>
                <a:spcPts val="5040"/>
              </a:lnSpc>
            </a:pPr>
            <a:r>
              <a:rPr lang="en-US" sz="4200">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consequat.Lorem ipsum dolor sit amet, consectetur adipiscing elit, sed do eiusmod tempor incididunt ut labore et dolore magna aliqua. Ut enim ad minim veniam, quis nostrud exercitation ullamco laboris nisi ut aliquip ex </a:t>
            </a:r>
            <a:r>
              <a:rPr lang="en-US" sz="4200">
                <a:solidFill>
                  <a:srgbClr val="000000"/>
                </a:solidFill>
                <a:latin typeface="Arial"/>
                <a:ea typeface="Arial"/>
                <a:cs typeface="Arial"/>
                <a:sym typeface="Arial"/>
              </a:rPr>
              <a:t>ea </a:t>
            </a:r>
            <a:r>
              <a:rPr lang="en-US" sz="4200">
                <a:solidFill>
                  <a:srgbClr val="000000"/>
                </a:solidFill>
                <a:latin typeface="Arial"/>
                <a:ea typeface="Arial"/>
                <a:cs typeface="Arial"/>
                <a:sym typeface="Arial"/>
              </a:rPr>
              <a:t>co</a:t>
            </a:r>
            <a:r>
              <a:rPr lang="en-US" sz="4200">
                <a:solidFill>
                  <a:srgbClr val="000000"/>
                </a:solidFill>
                <a:latin typeface="Arial"/>
                <a:ea typeface="Arial"/>
                <a:cs typeface="Arial"/>
                <a:sym typeface="Arial"/>
              </a:rPr>
              <a:t>m</a:t>
            </a:r>
            <a:r>
              <a:rPr lang="en-US" sz="4200">
                <a:solidFill>
                  <a:srgbClr val="000000"/>
                </a:solidFill>
                <a:latin typeface="Arial"/>
                <a:ea typeface="Arial"/>
                <a:cs typeface="Arial"/>
                <a:sym typeface="Arial"/>
              </a:rPr>
              <a:t>modo c</a:t>
            </a:r>
            <a:r>
              <a:rPr lang="en-US" sz="4200">
                <a:solidFill>
                  <a:srgbClr val="000000"/>
                </a:solidFill>
                <a:latin typeface="Arial"/>
                <a:ea typeface="Arial"/>
                <a:cs typeface="Arial"/>
                <a:sym typeface="Arial"/>
              </a:rPr>
              <a:t>ons</a:t>
            </a:r>
            <a:r>
              <a:rPr lang="en-US" sz="4200">
                <a:solidFill>
                  <a:srgbClr val="000000"/>
                </a:solidFill>
                <a:latin typeface="Arial"/>
                <a:ea typeface="Arial"/>
                <a:cs typeface="Arial"/>
                <a:sym typeface="Arial"/>
              </a:rPr>
              <a:t>equat.</a:t>
            </a:r>
          </a:p>
        </p:txBody>
      </p:sp>
      <p:sp>
        <p:nvSpPr>
          <p:cNvPr name="TextBox 33" id="33"/>
          <p:cNvSpPr txBox="true"/>
          <p:nvPr/>
        </p:nvSpPr>
        <p:spPr>
          <a:xfrm rot="0">
            <a:off x="16606510" y="22337435"/>
            <a:ext cx="14364954" cy="590550"/>
          </a:xfrm>
          <a:prstGeom prst="rect">
            <a:avLst/>
          </a:prstGeom>
        </p:spPr>
        <p:txBody>
          <a:bodyPr anchor="t" rtlCol="false" tIns="0" lIns="0" bIns="0" rIns="0">
            <a:spAutoFit/>
          </a:bodyPr>
          <a:lstStyle/>
          <a:p>
            <a:pPr algn="ctr">
              <a:lnSpc>
                <a:spcPts val="4560"/>
              </a:lnSpc>
            </a:pPr>
            <a:r>
              <a:rPr lang="en-US" sz="3800" i="true">
                <a:solidFill>
                  <a:srgbClr val="FF0000"/>
                </a:solidFill>
                <a:latin typeface="Arial Italics"/>
                <a:ea typeface="Arial Italics"/>
                <a:cs typeface="Arial Italics"/>
                <a:sym typeface="Arial Italics"/>
              </a:rPr>
              <a:t>Fig 1. Exemplo de gráfico.</a:t>
            </a:r>
          </a:p>
        </p:txBody>
      </p:sp>
      <p:sp>
        <p:nvSpPr>
          <p:cNvPr name="TextBox 34" id="34"/>
          <p:cNvSpPr txBox="true"/>
          <p:nvPr/>
        </p:nvSpPr>
        <p:spPr>
          <a:xfrm rot="0">
            <a:off x="1243601" y="8013430"/>
            <a:ext cx="29911493" cy="3882517"/>
          </a:xfrm>
          <a:prstGeom prst="rect">
            <a:avLst/>
          </a:prstGeom>
        </p:spPr>
        <p:txBody>
          <a:bodyPr anchor="t" rtlCol="false" tIns="0" lIns="0" bIns="0" rIns="0">
            <a:spAutoFit/>
          </a:bodyPr>
          <a:lstStyle/>
          <a:p>
            <a:pPr algn="ctr">
              <a:lnSpc>
                <a:spcPts val="6298"/>
              </a:lnSpc>
            </a:pPr>
            <a:r>
              <a:rPr lang="en-US" sz="4700" u="sng">
                <a:solidFill>
                  <a:srgbClr val="000000"/>
                </a:solidFill>
                <a:latin typeface="Arial"/>
                <a:ea typeface="Arial"/>
                <a:cs typeface="Arial"/>
                <a:sym typeface="Arial"/>
              </a:rPr>
              <a:t>Autor principal</a:t>
            </a:r>
            <a:r>
              <a:rPr lang="en-US" sz="4700">
                <a:solidFill>
                  <a:srgbClr val="000000"/>
                </a:solidFill>
                <a:latin typeface="Arial"/>
                <a:ea typeface="Arial"/>
                <a:cs typeface="Arial"/>
                <a:sym typeface="Arial"/>
              </a:rPr>
              <a:t>1</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Coautor</a:t>
            </a:r>
            <a:r>
              <a:rPr lang="en-US" sz="4700">
                <a:solidFill>
                  <a:srgbClr val="000000"/>
                </a:solidFill>
                <a:latin typeface="Arial"/>
                <a:ea typeface="Arial"/>
                <a:cs typeface="Arial"/>
                <a:sym typeface="Arial"/>
              </a:rPr>
              <a:t>2</a:t>
            </a:r>
            <a:r>
              <a:rPr lang="en-US" sz="4700">
                <a:solidFill>
                  <a:srgbClr val="000000"/>
                </a:solidFill>
                <a:latin typeface="Arial"/>
                <a:ea typeface="Arial"/>
                <a:cs typeface="Arial"/>
                <a:sym typeface="Arial"/>
              </a:rPr>
              <a:t>, Orientador</a:t>
            </a:r>
            <a:r>
              <a:rPr lang="en-US" sz="4700">
                <a:solidFill>
                  <a:srgbClr val="000000"/>
                </a:solidFill>
                <a:latin typeface="Arial"/>
                <a:ea typeface="Arial"/>
                <a:cs typeface="Arial"/>
                <a:sym typeface="Arial"/>
              </a:rPr>
              <a:t>3</a:t>
            </a:r>
          </a:p>
          <a:p>
            <a:pPr algn="ctr">
              <a:lnSpc>
                <a:spcPts val="6067"/>
              </a:lnSpc>
            </a:pPr>
          </a:p>
          <a:p>
            <a:pPr algn="l">
              <a:lnSpc>
                <a:spcPts val="4560"/>
              </a:lnSpc>
            </a:pPr>
            <a:r>
              <a:rPr lang="en-US" sz="3800">
                <a:solidFill>
                  <a:srgbClr val="000000"/>
                </a:solidFill>
                <a:latin typeface="Arial"/>
                <a:ea typeface="Arial"/>
                <a:cs typeface="Arial"/>
                <a:sym typeface="Arial"/>
              </a:rPr>
              <a:t>1</a:t>
            </a:r>
            <a:r>
              <a:rPr lang="en-US" sz="3800">
                <a:solidFill>
                  <a:srgbClr val="000000"/>
                </a:solidFill>
                <a:latin typeface="Arial"/>
                <a:ea typeface="Arial"/>
                <a:cs typeface="Arial"/>
                <a:sym typeface="Arial"/>
              </a:rPr>
              <a:t> Acadêmico de Pós-Graduação (Mestrado) em Biociências e Fisiopatologia, Universidade Estadual de Maringá, Maringá/PR.</a:t>
            </a:r>
          </a:p>
          <a:p>
            <a:pPr algn="l">
              <a:lnSpc>
                <a:spcPts val="4560"/>
              </a:lnSpc>
            </a:pPr>
            <a:r>
              <a:rPr lang="en-US" sz="3800">
                <a:solidFill>
                  <a:srgbClr val="000000"/>
                </a:solidFill>
                <a:latin typeface="Arial"/>
                <a:ea typeface="Arial"/>
                <a:cs typeface="Arial"/>
                <a:sym typeface="Arial"/>
              </a:rPr>
              <a:t>2</a:t>
            </a:r>
            <a:r>
              <a:rPr lang="en-US" sz="3800">
                <a:solidFill>
                  <a:srgbClr val="000000"/>
                </a:solidFill>
                <a:latin typeface="Arial"/>
                <a:ea typeface="Arial"/>
                <a:cs typeface="Arial"/>
                <a:sym typeface="Arial"/>
              </a:rPr>
              <a:t> Acadêmico de Graduação em Biomedicina, Universidade Estadual de Maringá, Maringá/PR.</a:t>
            </a:r>
          </a:p>
          <a:p>
            <a:pPr algn="l">
              <a:lnSpc>
                <a:spcPts val="4560"/>
              </a:lnSpc>
            </a:pPr>
            <a:r>
              <a:rPr lang="en-US" sz="3800">
                <a:solidFill>
                  <a:srgbClr val="000000"/>
                </a:solidFill>
                <a:latin typeface="Arial"/>
                <a:ea typeface="Arial"/>
                <a:cs typeface="Arial"/>
                <a:sym typeface="Arial"/>
              </a:rPr>
              <a:t>3</a:t>
            </a:r>
            <a:r>
              <a:rPr lang="en-US" sz="3800">
                <a:solidFill>
                  <a:srgbClr val="000000"/>
                </a:solidFill>
                <a:latin typeface="Arial"/>
                <a:ea typeface="Arial"/>
                <a:cs typeface="Arial"/>
                <a:sym typeface="Arial"/>
              </a:rPr>
              <a:t> Docente – Departamento de Análises Clínicas e Biomedicina, Universidade Estadual de Maringá, Maringá/PR.</a:t>
            </a:r>
          </a:p>
          <a:p>
            <a:pPr algn="l">
              <a:lnSpc>
                <a:spcPts val="4560"/>
              </a:lnSpc>
            </a:pPr>
            <a:r>
              <a:rPr lang="en-US" sz="3800">
                <a:solidFill>
                  <a:srgbClr val="000000"/>
                </a:solidFill>
                <a:latin typeface="Arial"/>
                <a:ea typeface="Arial"/>
                <a:cs typeface="Arial"/>
                <a:sym typeface="Arial"/>
              </a:rPr>
              <a:t>E-mail para correspondência: </a:t>
            </a:r>
            <a:r>
              <a:rPr lang="en-US" sz="3800" u="sng">
                <a:solidFill>
                  <a:srgbClr val="000000"/>
                </a:solidFill>
                <a:latin typeface="Arial"/>
                <a:ea typeface="Arial"/>
                <a:cs typeface="Arial"/>
                <a:sym typeface="Arial"/>
              </a:rPr>
              <a:t>autor@gmail.com</a:t>
            </a:r>
          </a:p>
        </p:txBody>
      </p:sp>
      <p:sp>
        <p:nvSpPr>
          <p:cNvPr name="TextBox 35" id="35"/>
          <p:cNvSpPr txBox="true"/>
          <p:nvPr/>
        </p:nvSpPr>
        <p:spPr>
          <a:xfrm rot="0">
            <a:off x="16560627" y="35538551"/>
            <a:ext cx="14410838" cy="1295400"/>
          </a:xfrm>
          <a:prstGeom prst="rect">
            <a:avLst/>
          </a:prstGeom>
        </p:spPr>
        <p:txBody>
          <a:bodyPr anchor="t" rtlCol="false" tIns="0" lIns="0" bIns="0" rIns="0">
            <a:spAutoFit/>
          </a:bodyPr>
          <a:lstStyle/>
          <a:p>
            <a:pPr algn="ctr">
              <a:lnSpc>
                <a:spcPts val="5040"/>
              </a:lnSpc>
            </a:pPr>
            <a:r>
              <a:rPr lang="en-US" sz="4200">
                <a:solidFill>
                  <a:srgbClr val="000000"/>
                </a:solidFill>
                <a:latin typeface="Arial"/>
                <a:ea typeface="Arial"/>
                <a:cs typeface="Arial"/>
                <a:sym typeface="Arial"/>
              </a:rPr>
              <a:t>TEXTO OU FIGURAS (LOGO DAS INSTITUIÇÕES DE FOMENTO)</a:t>
            </a:r>
          </a:p>
        </p:txBody>
      </p:sp>
      <p:grpSp>
        <p:nvGrpSpPr>
          <p:cNvPr name="Group 36" id="36"/>
          <p:cNvGrpSpPr/>
          <p:nvPr/>
        </p:nvGrpSpPr>
        <p:grpSpPr>
          <a:xfrm rot="0">
            <a:off x="1032227" y="523253"/>
            <a:ext cx="30335547" cy="4866131"/>
            <a:chOff x="0" y="0"/>
            <a:chExt cx="40447396" cy="6488175"/>
          </a:xfrm>
        </p:grpSpPr>
        <p:sp>
          <p:nvSpPr>
            <p:cNvPr name="TextBox 37" id="37"/>
            <p:cNvSpPr txBox="true"/>
            <p:nvPr/>
          </p:nvSpPr>
          <p:spPr>
            <a:xfrm rot="0">
              <a:off x="816103" y="5385465"/>
              <a:ext cx="20916434"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15º Simpósio de Biociências Aplicadas à Farmácia</a:t>
              </a:r>
            </a:p>
          </p:txBody>
        </p:sp>
        <p:sp>
          <p:nvSpPr>
            <p:cNvPr name="TextBox 38" id="38"/>
            <p:cNvSpPr txBox="true"/>
            <p:nvPr/>
          </p:nvSpPr>
          <p:spPr>
            <a:xfrm rot="0">
              <a:off x="22221250" y="5385465"/>
              <a:ext cx="16917405" cy="1102710"/>
            </a:xfrm>
            <a:prstGeom prst="rect">
              <a:avLst/>
            </a:prstGeom>
          </p:spPr>
          <p:txBody>
            <a:bodyPr anchor="t" rtlCol="false" tIns="0" lIns="0" bIns="0" rIns="0">
              <a:spAutoFit/>
            </a:bodyPr>
            <a:lstStyle/>
            <a:p>
              <a:pPr algn="ctr">
                <a:lnSpc>
                  <a:spcPts val="6371"/>
                </a:lnSpc>
              </a:pPr>
              <a:r>
                <a:rPr lang="en-US" sz="4719" spc="-68">
                  <a:solidFill>
                    <a:srgbClr val="FFFFFF"/>
                  </a:solidFill>
                  <a:latin typeface="Garet"/>
                  <a:ea typeface="Garet"/>
                  <a:cs typeface="Garet"/>
                  <a:sym typeface="Garet"/>
                </a:rPr>
                <a:t>11ª Semana Acadêmica de Biomedicina</a:t>
              </a:r>
            </a:p>
          </p:txBody>
        </p:sp>
        <p:sp>
          <p:nvSpPr>
            <p:cNvPr name="TextBox 39" id="39"/>
            <p:cNvSpPr txBox="true"/>
            <p:nvPr/>
          </p:nvSpPr>
          <p:spPr>
            <a:xfrm rot="0">
              <a:off x="4153388" y="1268635"/>
              <a:ext cx="33506637" cy="1745005"/>
            </a:xfrm>
            <a:prstGeom prst="rect">
              <a:avLst/>
            </a:prstGeom>
          </p:spPr>
          <p:txBody>
            <a:bodyPr anchor="t" rtlCol="false" tIns="0" lIns="0" bIns="0" rIns="0">
              <a:spAutoFit/>
            </a:bodyPr>
            <a:lstStyle/>
            <a:p>
              <a:pPr algn="ctr">
                <a:lnSpc>
                  <a:spcPts val="11250"/>
                </a:lnSpc>
              </a:pPr>
              <a:r>
                <a:rPr lang="en-US" b="true" sz="12365" spc="-183">
                  <a:solidFill>
                    <a:srgbClr val="FAFAFA"/>
                  </a:solidFill>
                  <a:latin typeface="Garet Bold"/>
                  <a:ea typeface="Garet Bold"/>
                  <a:cs typeface="Garet Bold"/>
                  <a:sym typeface="Garet Bold"/>
                </a:rPr>
                <a:t>CIÊNCIA EM TRANSFORMAÇÃO</a:t>
              </a:r>
            </a:p>
          </p:txBody>
        </p:sp>
        <p:sp>
          <p:nvSpPr>
            <p:cNvPr name="TextBox 40" id="40"/>
            <p:cNvSpPr txBox="true"/>
            <p:nvPr/>
          </p:nvSpPr>
          <p:spPr>
            <a:xfrm rot="0">
              <a:off x="8574359" y="3056054"/>
              <a:ext cx="24031999" cy="2033757"/>
            </a:xfrm>
            <a:prstGeom prst="rect">
              <a:avLst/>
            </a:prstGeom>
          </p:spPr>
          <p:txBody>
            <a:bodyPr anchor="t" rtlCol="false" tIns="0" lIns="0" bIns="0" rIns="0">
              <a:spAutoFit/>
            </a:bodyPr>
            <a:lstStyle/>
            <a:p>
              <a:pPr algn="ctr">
                <a:lnSpc>
                  <a:spcPts val="11587"/>
                </a:lnSpc>
              </a:pPr>
              <a:r>
                <a:rPr lang="en-US" b="true" sz="8583" spc="-127">
                  <a:solidFill>
                    <a:srgbClr val="F8ECE2"/>
                  </a:solidFill>
                  <a:latin typeface="Segoe Script Bold"/>
                  <a:ea typeface="Segoe Script Bold"/>
                  <a:cs typeface="Segoe Script Bold"/>
                  <a:sym typeface="Segoe Script Bold"/>
                </a:rPr>
                <a:t>Conectando saberes em saúde</a:t>
              </a:r>
            </a:p>
          </p:txBody>
        </p:sp>
        <p:grpSp>
          <p:nvGrpSpPr>
            <p:cNvPr name="Group 41" id="41"/>
            <p:cNvGrpSpPr/>
            <p:nvPr/>
          </p:nvGrpSpPr>
          <p:grpSpPr>
            <a:xfrm rot="0">
              <a:off x="0" y="0"/>
              <a:ext cx="4155416" cy="4571706"/>
              <a:chOff x="0" y="0"/>
              <a:chExt cx="2419566" cy="2661958"/>
            </a:xfrm>
          </p:grpSpPr>
          <p:sp>
            <p:nvSpPr>
              <p:cNvPr name="Freeform 42" id="42"/>
              <p:cNvSpPr/>
              <p:nvPr/>
            </p:nvSpPr>
            <p:spPr>
              <a:xfrm flipH="false" flipV="false" rot="0">
                <a:off x="0" y="0"/>
                <a:ext cx="2419604" cy="2661920"/>
              </a:xfrm>
              <a:custGeom>
                <a:avLst/>
                <a:gdLst/>
                <a:ahLst/>
                <a:cxnLst/>
                <a:rect r="r" b="b" t="t" l="l"/>
                <a:pathLst>
                  <a:path h="2661920" w="2419604">
                    <a:moveTo>
                      <a:pt x="0" y="0"/>
                    </a:moveTo>
                    <a:lnTo>
                      <a:pt x="2419604" y="0"/>
                    </a:lnTo>
                    <a:lnTo>
                      <a:pt x="2419604" y="2661920"/>
                    </a:lnTo>
                    <a:lnTo>
                      <a:pt x="0" y="2661920"/>
                    </a:lnTo>
                    <a:lnTo>
                      <a:pt x="0" y="0"/>
                    </a:lnTo>
                    <a:close/>
                  </a:path>
                </a:pathLst>
              </a:custGeom>
              <a:blipFill>
                <a:blip r:embed="rId5"/>
                <a:stretch>
                  <a:fillRect l="-5008" t="0" r="-5007" b="-1"/>
                </a:stretch>
              </a:blipFill>
            </p:spPr>
          </p:sp>
        </p:grpSp>
        <p:grpSp>
          <p:nvGrpSpPr>
            <p:cNvPr name="Group 43" id="43"/>
            <p:cNvGrpSpPr/>
            <p:nvPr/>
          </p:nvGrpSpPr>
          <p:grpSpPr>
            <a:xfrm rot="0">
              <a:off x="38006911" y="2826325"/>
              <a:ext cx="2263486" cy="2263486"/>
              <a:chOff x="0" y="0"/>
              <a:chExt cx="1317955" cy="1317955"/>
            </a:xfrm>
          </p:grpSpPr>
          <p:sp>
            <p:nvSpPr>
              <p:cNvPr name="Freeform 44" id="44"/>
              <p:cNvSpPr/>
              <p:nvPr/>
            </p:nvSpPr>
            <p:spPr>
              <a:xfrm flipH="false" flipV="false" rot="0">
                <a:off x="0" y="0"/>
                <a:ext cx="1318006" cy="1318006"/>
              </a:xfrm>
              <a:custGeom>
                <a:avLst/>
                <a:gdLst/>
                <a:ahLst/>
                <a:cxnLst/>
                <a:rect r="r" b="b" t="t" l="l"/>
                <a:pathLst>
                  <a:path h="1318006" w="1318006">
                    <a:moveTo>
                      <a:pt x="0" y="0"/>
                    </a:moveTo>
                    <a:lnTo>
                      <a:pt x="1318006" y="0"/>
                    </a:lnTo>
                    <a:lnTo>
                      <a:pt x="1318006" y="1318006"/>
                    </a:lnTo>
                    <a:lnTo>
                      <a:pt x="0" y="1318006"/>
                    </a:lnTo>
                    <a:lnTo>
                      <a:pt x="0" y="0"/>
                    </a:lnTo>
                    <a:close/>
                  </a:path>
                </a:pathLst>
              </a:custGeom>
              <a:blipFill>
                <a:blip r:embed="rId6"/>
                <a:stretch>
                  <a:fillRect l="0" t="0" r="3" b="3"/>
                </a:stretch>
              </a:blipFill>
            </p:spPr>
          </p:sp>
        </p:grpSp>
        <p:grpSp>
          <p:nvGrpSpPr>
            <p:cNvPr name="Group 45" id="45"/>
            <p:cNvGrpSpPr/>
            <p:nvPr/>
          </p:nvGrpSpPr>
          <p:grpSpPr>
            <a:xfrm rot="0">
              <a:off x="37829913" y="0"/>
              <a:ext cx="2617482" cy="2617482"/>
              <a:chOff x="0" y="0"/>
              <a:chExt cx="1524076" cy="1524076"/>
            </a:xfrm>
          </p:grpSpPr>
          <p:sp>
            <p:nvSpPr>
              <p:cNvPr name="Freeform 46" id="46"/>
              <p:cNvSpPr/>
              <p:nvPr/>
            </p:nvSpPr>
            <p:spPr>
              <a:xfrm flipH="false" flipV="false" rot="0">
                <a:off x="0" y="0"/>
                <a:ext cx="1524127" cy="1524127"/>
              </a:xfrm>
              <a:custGeom>
                <a:avLst/>
                <a:gdLst/>
                <a:ahLst/>
                <a:cxnLst/>
                <a:rect r="r" b="b" t="t" l="l"/>
                <a:pathLst>
                  <a:path h="1524127" w="1524127">
                    <a:moveTo>
                      <a:pt x="0" y="0"/>
                    </a:moveTo>
                    <a:lnTo>
                      <a:pt x="1524127" y="0"/>
                    </a:lnTo>
                    <a:lnTo>
                      <a:pt x="1524127" y="1524127"/>
                    </a:lnTo>
                    <a:lnTo>
                      <a:pt x="0" y="1524127"/>
                    </a:lnTo>
                    <a:lnTo>
                      <a:pt x="0" y="0"/>
                    </a:lnTo>
                    <a:close/>
                  </a:path>
                </a:pathLst>
              </a:custGeom>
              <a:blipFill>
                <a:blip r:embed="rId7"/>
                <a:stretch>
                  <a:fillRect l="0" t="0" r="3" b="3"/>
                </a:stretch>
              </a:blipFill>
            </p:spPr>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DAHX8EbrGpo</dc:identifier>
  <dcterms:modified xsi:type="dcterms:W3CDTF">2011-08-01T06:04:30Z</dcterms:modified>
  <cp:revision>1</cp:revision>
  <dc:title>Modelos de banner_PBF_Ciência em Transformação_2026</dc:title>
</cp:coreProperties>
</file>